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82" r:id="rId1"/>
  </p:sldMasterIdLst>
  <p:notesMasterIdLst>
    <p:notesMasterId r:id="rId24"/>
  </p:notesMasterIdLst>
  <p:sldIdLst>
    <p:sldId id="256" r:id="rId2"/>
    <p:sldId id="279" r:id="rId3"/>
    <p:sldId id="280" r:id="rId4"/>
    <p:sldId id="282" r:id="rId5"/>
    <p:sldId id="285" r:id="rId6"/>
    <p:sldId id="286" r:id="rId7"/>
    <p:sldId id="287" r:id="rId8"/>
    <p:sldId id="290" r:id="rId9"/>
    <p:sldId id="292" r:id="rId10"/>
    <p:sldId id="289" r:id="rId11"/>
    <p:sldId id="293" r:id="rId12"/>
    <p:sldId id="294" r:id="rId13"/>
    <p:sldId id="295" r:id="rId14"/>
    <p:sldId id="302" r:id="rId15"/>
    <p:sldId id="296" r:id="rId16"/>
    <p:sldId id="297" r:id="rId17"/>
    <p:sldId id="298" r:id="rId18"/>
    <p:sldId id="299" r:id="rId19"/>
    <p:sldId id="300" r:id="rId20"/>
    <p:sldId id="301" r:id="rId21"/>
    <p:sldId id="284" r:id="rId22"/>
    <p:sldId id="272" r:id="rId23"/>
  </p:sldIdLst>
  <p:sldSz cx="12192000" cy="6858000"/>
  <p:notesSz cx="6797675" cy="9926638"/>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p:scale>
          <a:sx n="100" d="100"/>
          <a:sy n="100" d="100"/>
        </p:scale>
        <p:origin x="954" y="31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46400" cy="496888"/>
          </a:xfrm>
          <a:prstGeom prst="rect">
            <a:avLst/>
          </a:prstGeom>
        </p:spPr>
        <p:txBody>
          <a:bodyPr vert="horz" lIns="91440" tIns="45720" rIns="91440" bIns="45720" rtlCol="0"/>
          <a:lstStyle>
            <a:lvl1pPr algn="l">
              <a:defRPr sz="1200"/>
            </a:lvl1pPr>
          </a:lstStyle>
          <a:p>
            <a:endParaRPr lang="it-IT"/>
          </a:p>
        </p:txBody>
      </p:sp>
      <p:sp>
        <p:nvSpPr>
          <p:cNvPr id="3" name="Segnaposto data 2"/>
          <p:cNvSpPr>
            <a:spLocks noGrp="1"/>
          </p:cNvSpPr>
          <p:nvPr>
            <p:ph type="dt" idx="1"/>
          </p:nvPr>
        </p:nvSpPr>
        <p:spPr>
          <a:xfrm>
            <a:off x="3849688" y="0"/>
            <a:ext cx="2946400" cy="496888"/>
          </a:xfrm>
          <a:prstGeom prst="rect">
            <a:avLst/>
          </a:prstGeom>
        </p:spPr>
        <p:txBody>
          <a:bodyPr vert="horz" lIns="91440" tIns="45720" rIns="91440" bIns="45720" rtlCol="0"/>
          <a:lstStyle>
            <a:lvl1pPr algn="r">
              <a:defRPr sz="1200"/>
            </a:lvl1pPr>
          </a:lstStyle>
          <a:p>
            <a:fld id="{1239A413-516B-4034-8035-4258E8A9F3EC}" type="datetimeFigureOut">
              <a:rPr lang="it-IT" smtClean="0"/>
              <a:t>09/11/2021</a:t>
            </a:fld>
            <a:endParaRPr lang="it-IT"/>
          </a:p>
        </p:txBody>
      </p:sp>
      <p:sp>
        <p:nvSpPr>
          <p:cNvPr id="4" name="Segnaposto immagine diapositiva 3"/>
          <p:cNvSpPr>
            <a:spLocks noGrp="1" noRot="1" noChangeAspect="1"/>
          </p:cNvSpPr>
          <p:nvPr>
            <p:ph type="sldImg" idx="2"/>
          </p:nvPr>
        </p:nvSpPr>
        <p:spPr>
          <a:xfrm>
            <a:off x="422275" y="1241425"/>
            <a:ext cx="5953125" cy="3349625"/>
          </a:xfrm>
          <a:prstGeom prst="rect">
            <a:avLst/>
          </a:prstGeom>
          <a:noFill/>
          <a:ln w="12700">
            <a:solidFill>
              <a:prstClr val="black"/>
            </a:solidFill>
          </a:ln>
        </p:spPr>
        <p:txBody>
          <a:bodyPr vert="horz" lIns="91440" tIns="45720" rIns="91440" bIns="45720" rtlCol="0" anchor="ctr"/>
          <a:lstStyle/>
          <a:p>
            <a:endParaRPr lang="it-IT"/>
          </a:p>
        </p:txBody>
      </p:sp>
      <p:sp>
        <p:nvSpPr>
          <p:cNvPr id="5" name="Segnaposto note 4"/>
          <p:cNvSpPr>
            <a:spLocks noGrp="1"/>
          </p:cNvSpPr>
          <p:nvPr>
            <p:ph type="body" sz="quarter" idx="3"/>
          </p:nvPr>
        </p:nvSpPr>
        <p:spPr>
          <a:xfrm>
            <a:off x="679450" y="4776788"/>
            <a:ext cx="5438775" cy="3908425"/>
          </a:xfrm>
          <a:prstGeom prst="rect">
            <a:avLst/>
          </a:prstGeom>
        </p:spPr>
        <p:txBody>
          <a:bodyPr vert="horz" lIns="91440" tIns="45720" rIns="91440" bIns="45720" rtlCol="0"/>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6" name="Segnaposto piè di pagina 5"/>
          <p:cNvSpPr>
            <a:spLocks noGrp="1"/>
          </p:cNvSpPr>
          <p:nvPr>
            <p:ph type="ftr" sz="quarter" idx="4"/>
          </p:nvPr>
        </p:nvSpPr>
        <p:spPr>
          <a:xfrm>
            <a:off x="0" y="9429750"/>
            <a:ext cx="2946400" cy="496888"/>
          </a:xfrm>
          <a:prstGeom prst="rect">
            <a:avLst/>
          </a:prstGeom>
        </p:spPr>
        <p:txBody>
          <a:bodyPr vert="horz" lIns="91440" tIns="45720" rIns="91440" bIns="45720" rtlCol="0" anchor="b"/>
          <a:lstStyle>
            <a:lvl1pPr algn="l">
              <a:defRPr sz="1200"/>
            </a:lvl1pPr>
          </a:lstStyle>
          <a:p>
            <a:endParaRPr lang="it-IT"/>
          </a:p>
        </p:txBody>
      </p:sp>
      <p:sp>
        <p:nvSpPr>
          <p:cNvPr id="7" name="Segnaposto numero diapositiva 6"/>
          <p:cNvSpPr>
            <a:spLocks noGrp="1"/>
          </p:cNvSpPr>
          <p:nvPr>
            <p:ph type="sldNum" sz="quarter" idx="5"/>
          </p:nvPr>
        </p:nvSpPr>
        <p:spPr>
          <a:xfrm>
            <a:off x="3849688" y="9429750"/>
            <a:ext cx="2946400" cy="496888"/>
          </a:xfrm>
          <a:prstGeom prst="rect">
            <a:avLst/>
          </a:prstGeom>
        </p:spPr>
        <p:txBody>
          <a:bodyPr vert="horz" lIns="91440" tIns="45720" rIns="91440" bIns="45720" rtlCol="0" anchor="b"/>
          <a:lstStyle>
            <a:lvl1pPr algn="r">
              <a:defRPr sz="1200"/>
            </a:lvl1pPr>
          </a:lstStyle>
          <a:p>
            <a:fld id="{19E6EB40-A3AA-495E-9CCE-D7BB8DA79722}" type="slidenum">
              <a:rPr lang="it-IT" smtClean="0"/>
              <a:t>‹N›</a:t>
            </a:fld>
            <a:endParaRPr lang="it-IT"/>
          </a:p>
        </p:txBody>
      </p:sp>
    </p:spTree>
    <p:extLst>
      <p:ext uri="{BB962C8B-B14F-4D97-AF65-F5344CB8AC3E}">
        <p14:creationId xmlns:p14="http://schemas.microsoft.com/office/powerpoint/2010/main" val="255357493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titolo">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it-IT" smtClean="0"/>
              <a:t>Fare clic per modificare lo stile del titolo</a:t>
            </a:r>
            <a:endParaRPr lang="en-US" dirty="0"/>
          </a:p>
        </p:txBody>
      </p:sp>
      <p:sp>
        <p:nvSpPr>
          <p:cNvPr id="3" name="Subtitle 2"/>
          <p:cNvSpPr>
            <a:spLocks noGrp="1"/>
          </p:cNvSpPr>
          <p:nvPr>
            <p:ph type="subTitle" idx="1"/>
          </p:nvPr>
        </p:nvSpPr>
        <p:spPr>
          <a:xfrm>
            <a:off x="1100051" y="4455620"/>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it-IT" smtClean="0"/>
              <a:t>Fare clic per modificare lo stile del sottotitolo dello schema</a:t>
            </a:r>
            <a:endParaRPr lang="en-US" dirty="0"/>
          </a:p>
        </p:txBody>
      </p:sp>
      <p:sp>
        <p:nvSpPr>
          <p:cNvPr id="4" name="Date Placeholder 3"/>
          <p:cNvSpPr>
            <a:spLocks noGrp="1"/>
          </p:cNvSpPr>
          <p:nvPr>
            <p:ph type="dt" sz="half" idx="10"/>
          </p:nvPr>
        </p:nvSpPr>
        <p:spPr/>
        <p:txBody>
          <a:bodyPr/>
          <a:lstStyle/>
          <a:p>
            <a:fld id="{590FF01D-26C9-478C-9111-B0F8188840B9}" type="datetimeFigureOut">
              <a:rPr lang="it-IT" smtClean="0"/>
              <a:t>09/11/2021</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C5E71771-2F43-47A0-B8EB-853819FF8DEF}" type="slidenum">
              <a:rPr lang="it-IT" smtClean="0"/>
              <a:t>‹N›</a:t>
            </a:fld>
            <a:endParaRPr lang="it-IT"/>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49392680"/>
      </p:ext>
    </p:extLst>
  </p:cSld>
  <p:clrMapOvr>
    <a:masterClrMapping/>
  </p:clrMapOvr>
  <mc:AlternateContent xmlns:mc="http://schemas.openxmlformats.org/markup-compatibility/2006" xmlns:p14="http://schemas.microsoft.com/office/powerpoint/2010/main">
    <mc:Choice Requires="p14">
      <p:transition p14:dur="10">
        <p:fade/>
      </p:transition>
    </mc:Choice>
    <mc:Fallback xmlns="">
      <p:transition>
        <p:fade/>
      </p:transition>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smtClean="0"/>
              <a:t>Fare clic per modificare lo stile del titolo</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4" name="Date Placeholder 3"/>
          <p:cNvSpPr>
            <a:spLocks noGrp="1"/>
          </p:cNvSpPr>
          <p:nvPr>
            <p:ph type="dt" sz="half" idx="10"/>
          </p:nvPr>
        </p:nvSpPr>
        <p:spPr/>
        <p:txBody>
          <a:bodyPr/>
          <a:lstStyle/>
          <a:p>
            <a:fld id="{590FF01D-26C9-478C-9111-B0F8188840B9}" type="datetimeFigureOut">
              <a:rPr lang="it-IT" smtClean="0"/>
              <a:t>09/11/2021</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C5E71771-2F43-47A0-B8EB-853819FF8DEF}" type="slidenum">
              <a:rPr lang="it-IT" smtClean="0"/>
              <a:t>‹N›</a:t>
            </a:fld>
            <a:endParaRPr lang="it-IT"/>
          </a:p>
        </p:txBody>
      </p:sp>
    </p:spTree>
    <p:extLst>
      <p:ext uri="{BB962C8B-B14F-4D97-AF65-F5344CB8AC3E}">
        <p14:creationId xmlns:p14="http://schemas.microsoft.com/office/powerpoint/2010/main" val="2922333903"/>
      </p:ext>
    </p:extLst>
  </p:cSld>
  <p:clrMapOvr>
    <a:masterClrMapping/>
  </p:clrMapOvr>
  <mc:AlternateContent xmlns:mc="http://schemas.openxmlformats.org/markup-compatibility/2006" xmlns:p14="http://schemas.microsoft.com/office/powerpoint/2010/main">
    <mc:Choice Requires="p14">
      <p:transition p14:dur="10">
        <p:fade/>
      </p:transition>
    </mc:Choice>
    <mc:Fallback xmlns="">
      <p:transition>
        <p:fade/>
      </p:transition>
    </mc:Fallback>
  </mc:AlternateContent>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1_Titolo e testo verticale">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4778"/>
            <a:ext cx="2628900" cy="5757421"/>
          </a:xfrm>
        </p:spPr>
        <p:txBody>
          <a:bodyPr vert="eaVert"/>
          <a:lstStyle/>
          <a:p>
            <a:r>
              <a:rPr lang="it-IT" smtClean="0"/>
              <a:t>Fare clic per modificare lo stile del titolo</a:t>
            </a:r>
            <a:endParaRPr lang="en-US" dirty="0"/>
          </a:p>
        </p:txBody>
      </p:sp>
      <p:sp>
        <p:nvSpPr>
          <p:cNvPr id="3" name="Vertical Text Placeholder 2"/>
          <p:cNvSpPr>
            <a:spLocks noGrp="1"/>
          </p:cNvSpPr>
          <p:nvPr>
            <p:ph type="body" orient="vert" idx="1"/>
          </p:nvPr>
        </p:nvSpPr>
        <p:spPr>
          <a:xfrm>
            <a:off x="838200" y="414778"/>
            <a:ext cx="7734300" cy="5757422"/>
          </a:xfrm>
        </p:spPr>
        <p:txBody>
          <a:bodyPr vert="eaVert" lIns="45720" tIns="0" rIns="45720" bIns="0"/>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4" name="Date Placeholder 3"/>
          <p:cNvSpPr>
            <a:spLocks noGrp="1"/>
          </p:cNvSpPr>
          <p:nvPr>
            <p:ph type="dt" sz="half" idx="10"/>
          </p:nvPr>
        </p:nvSpPr>
        <p:spPr/>
        <p:txBody>
          <a:bodyPr/>
          <a:lstStyle/>
          <a:p>
            <a:fld id="{590FF01D-26C9-478C-9111-B0F8188840B9}" type="datetimeFigureOut">
              <a:rPr lang="it-IT" smtClean="0"/>
              <a:t>09/11/2021</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C5E71771-2F43-47A0-B8EB-853819FF8DEF}" type="slidenum">
              <a:rPr lang="it-IT" smtClean="0"/>
              <a:t>‹N›</a:t>
            </a:fld>
            <a:endParaRPr lang="it-IT"/>
          </a:p>
        </p:txBody>
      </p:sp>
    </p:spTree>
    <p:extLst>
      <p:ext uri="{BB962C8B-B14F-4D97-AF65-F5344CB8AC3E}">
        <p14:creationId xmlns:p14="http://schemas.microsoft.com/office/powerpoint/2010/main" val="2629644103"/>
      </p:ext>
    </p:extLst>
  </p:cSld>
  <p:clrMapOvr>
    <a:masterClrMapping/>
  </p:clrMapOvr>
  <mc:AlternateContent xmlns:mc="http://schemas.openxmlformats.org/markup-compatibility/2006" xmlns:p14="http://schemas.microsoft.com/office/powerpoint/2010/main">
    <mc:Choice Requires="p14">
      <p:transition p14:dur="10">
        <p:fade/>
      </p:transition>
    </mc:Choice>
    <mc:Fallback xmlns="">
      <p:transition>
        <p:fade/>
      </p:transition>
    </mc:Fallback>
  </mc:AlternateContent>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defRPr/>
            </a:lvl1pPr>
          </a:lstStyle>
          <a:p>
            <a:r>
              <a:rPr lang="it-IT" smtClean="0"/>
              <a:t>Fare clic per modificare lo stile del titolo</a:t>
            </a:r>
            <a:endParaRPr lang="en-US" dirty="0"/>
          </a:p>
        </p:txBody>
      </p:sp>
      <p:sp>
        <p:nvSpPr>
          <p:cNvPr id="3" name="Content Placeholder 2"/>
          <p:cNvSpPr>
            <a:spLocks noGrp="1"/>
          </p:cNvSpPr>
          <p:nvPr>
            <p:ph idx="1"/>
          </p:nvPr>
        </p:nvSpPr>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4" name="Date Placeholder 3"/>
          <p:cNvSpPr>
            <a:spLocks noGrp="1"/>
          </p:cNvSpPr>
          <p:nvPr>
            <p:ph type="dt" sz="half" idx="10"/>
          </p:nvPr>
        </p:nvSpPr>
        <p:spPr/>
        <p:txBody>
          <a:bodyPr/>
          <a:lstStyle/>
          <a:p>
            <a:fld id="{590FF01D-26C9-478C-9111-B0F8188840B9}" type="datetimeFigureOut">
              <a:rPr lang="it-IT" smtClean="0"/>
              <a:t>09/11/2021</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C5E71771-2F43-47A0-B8EB-853819FF8DEF}" type="slidenum">
              <a:rPr lang="it-IT" smtClean="0"/>
              <a:t>‹N›</a:t>
            </a:fld>
            <a:endParaRPr lang="it-IT"/>
          </a:p>
        </p:txBody>
      </p:sp>
    </p:spTree>
    <p:extLst>
      <p:ext uri="{BB962C8B-B14F-4D97-AF65-F5344CB8AC3E}">
        <p14:creationId xmlns:p14="http://schemas.microsoft.com/office/powerpoint/2010/main" val="1110499721"/>
      </p:ext>
    </p:extLst>
  </p:cSld>
  <p:clrMapOvr>
    <a:masterClrMapping/>
  </p:clrMapOvr>
  <mc:AlternateContent xmlns:mc="http://schemas.openxmlformats.org/markup-compatibility/2006" xmlns:p14="http://schemas.microsoft.com/office/powerpoint/2010/main">
    <mc:Choice Requires="p14">
      <p:transition p14:dur="10">
        <p:fade/>
      </p:transition>
    </mc:Choice>
    <mc:Fallback xmlns="">
      <p:transition>
        <p:fade/>
      </p:transition>
    </mc:Fallback>
  </mc:AlternateContent>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Intestazione sezione">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85000"/>
              </a:lnSpc>
              <a:defRPr sz="8000" b="0">
                <a:solidFill>
                  <a:schemeClr val="tx1">
                    <a:lumMod val="85000"/>
                    <a:lumOff val="15000"/>
                  </a:schemeClr>
                </a:solidFill>
              </a:defRPr>
            </a:lvl1pPr>
          </a:lstStyle>
          <a:p>
            <a:r>
              <a:rPr lang="it-IT" smtClean="0"/>
              <a:t>Fare clic per modificare lo stile del titolo</a:t>
            </a:r>
            <a:endParaRPr lang="en-US" dirty="0"/>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smtClean="0"/>
              <a:t>Fare clic per modificare stili del testo dello schema</a:t>
            </a:r>
          </a:p>
        </p:txBody>
      </p:sp>
      <p:sp>
        <p:nvSpPr>
          <p:cNvPr id="4" name="Date Placeholder 3"/>
          <p:cNvSpPr>
            <a:spLocks noGrp="1"/>
          </p:cNvSpPr>
          <p:nvPr>
            <p:ph type="dt" sz="half" idx="10"/>
          </p:nvPr>
        </p:nvSpPr>
        <p:spPr/>
        <p:txBody>
          <a:bodyPr/>
          <a:lstStyle/>
          <a:p>
            <a:fld id="{590FF01D-26C9-478C-9111-B0F8188840B9}" type="datetimeFigureOut">
              <a:rPr lang="it-IT" smtClean="0"/>
              <a:t>09/11/2021</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C5E71771-2F43-47A0-B8EB-853819FF8DEF}" type="slidenum">
              <a:rPr lang="it-IT" smtClean="0"/>
              <a:t>‹N›</a:t>
            </a:fld>
            <a:endParaRPr lang="it-IT"/>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39845495"/>
      </p:ext>
    </p:extLst>
  </p:cSld>
  <p:clrMapOvr>
    <a:masterClrMapping/>
  </p:clrMapOvr>
  <mc:AlternateContent xmlns:mc="http://schemas.openxmlformats.org/markup-compatibility/2006" xmlns:p14="http://schemas.microsoft.com/office/powerpoint/2010/main">
    <mc:Choice Requires="p14">
      <p:transition p14:dur="10">
        <p:fade/>
      </p:transition>
    </mc:Choice>
    <mc:Fallback xmlns="">
      <p:transition>
        <p:fade/>
      </p:transition>
    </mc:Fallback>
  </mc:AlternateContent>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it-IT" smtClean="0"/>
              <a:t>Fare clic per modificare lo stile del titolo</a:t>
            </a:r>
            <a:endParaRPr lang="en-US" dirty="0"/>
          </a:p>
        </p:txBody>
      </p:sp>
      <p:sp>
        <p:nvSpPr>
          <p:cNvPr id="3" name="Content Placeholder 2"/>
          <p:cNvSpPr>
            <a:spLocks noGrp="1"/>
          </p:cNvSpPr>
          <p:nvPr>
            <p:ph sz="half" idx="1"/>
          </p:nvPr>
        </p:nvSpPr>
        <p:spPr>
          <a:xfrm>
            <a:off x="1097279" y="1845734"/>
            <a:ext cx="4937760" cy="4023360"/>
          </a:xfrm>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4" name="Content Placeholder 3"/>
          <p:cNvSpPr>
            <a:spLocks noGrp="1"/>
          </p:cNvSpPr>
          <p:nvPr>
            <p:ph sz="half" idx="2"/>
          </p:nvPr>
        </p:nvSpPr>
        <p:spPr>
          <a:xfrm>
            <a:off x="6217920" y="1845735"/>
            <a:ext cx="4937760" cy="4023360"/>
          </a:xfrm>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5" name="Date Placeholder 4"/>
          <p:cNvSpPr>
            <a:spLocks noGrp="1"/>
          </p:cNvSpPr>
          <p:nvPr>
            <p:ph type="dt" sz="half" idx="10"/>
          </p:nvPr>
        </p:nvSpPr>
        <p:spPr/>
        <p:txBody>
          <a:bodyPr/>
          <a:lstStyle/>
          <a:p>
            <a:fld id="{590FF01D-26C9-478C-9111-B0F8188840B9}" type="datetimeFigureOut">
              <a:rPr lang="it-IT" smtClean="0"/>
              <a:t>09/11/2021</a:t>
            </a:fld>
            <a:endParaRPr lang="it-IT"/>
          </a:p>
        </p:txBody>
      </p:sp>
      <p:sp>
        <p:nvSpPr>
          <p:cNvPr id="6" name="Footer Placeholder 5"/>
          <p:cNvSpPr>
            <a:spLocks noGrp="1"/>
          </p:cNvSpPr>
          <p:nvPr>
            <p:ph type="ftr" sz="quarter" idx="11"/>
          </p:nvPr>
        </p:nvSpPr>
        <p:spPr/>
        <p:txBody>
          <a:bodyPr/>
          <a:lstStyle/>
          <a:p>
            <a:endParaRPr lang="it-IT"/>
          </a:p>
        </p:txBody>
      </p:sp>
      <p:sp>
        <p:nvSpPr>
          <p:cNvPr id="7" name="Slide Number Placeholder 6"/>
          <p:cNvSpPr>
            <a:spLocks noGrp="1"/>
          </p:cNvSpPr>
          <p:nvPr>
            <p:ph type="sldNum" sz="quarter" idx="12"/>
          </p:nvPr>
        </p:nvSpPr>
        <p:spPr/>
        <p:txBody>
          <a:bodyPr/>
          <a:lstStyle/>
          <a:p>
            <a:fld id="{C5E71771-2F43-47A0-B8EB-853819FF8DEF}" type="slidenum">
              <a:rPr lang="it-IT" smtClean="0"/>
              <a:t>‹N›</a:t>
            </a:fld>
            <a:endParaRPr lang="it-IT"/>
          </a:p>
        </p:txBody>
      </p:sp>
    </p:spTree>
    <p:extLst>
      <p:ext uri="{BB962C8B-B14F-4D97-AF65-F5344CB8AC3E}">
        <p14:creationId xmlns:p14="http://schemas.microsoft.com/office/powerpoint/2010/main" val="3991075432"/>
      </p:ext>
    </p:extLst>
  </p:cSld>
  <p:clrMapOvr>
    <a:masterClrMapping/>
  </p:clrMapOvr>
  <mc:AlternateContent xmlns:mc="http://schemas.openxmlformats.org/markup-compatibility/2006" xmlns:p14="http://schemas.microsoft.com/office/powerpoint/2010/main">
    <mc:Choice Requires="p14">
      <p:transition p14:dur="10">
        <p:fade/>
      </p:transition>
    </mc:Choice>
    <mc:Fallback xmlns="">
      <p:transition>
        <p:fade/>
      </p:transition>
    </mc:Fallback>
  </mc:AlternateContent>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it-IT" smtClean="0"/>
              <a:t>Fare clic per modificare lo stile del titolo</a:t>
            </a:r>
            <a:endParaRPr lang="en-US" dirty="0"/>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4" name="Content Placeholder 3"/>
          <p:cNvSpPr>
            <a:spLocks noGrp="1"/>
          </p:cNvSpPr>
          <p:nvPr>
            <p:ph sz="half" idx="2"/>
          </p:nvPr>
        </p:nvSpPr>
        <p:spPr>
          <a:xfrm>
            <a:off x="1097280" y="2582334"/>
            <a:ext cx="4937760" cy="3378200"/>
          </a:xfrm>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6" name="Content Placeholder 5"/>
          <p:cNvSpPr>
            <a:spLocks noGrp="1"/>
          </p:cNvSpPr>
          <p:nvPr>
            <p:ph sz="quarter" idx="4"/>
          </p:nvPr>
        </p:nvSpPr>
        <p:spPr>
          <a:xfrm>
            <a:off x="6217920" y="2582334"/>
            <a:ext cx="4937760" cy="3378200"/>
          </a:xfrm>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7" name="Date Placeholder 6"/>
          <p:cNvSpPr>
            <a:spLocks noGrp="1"/>
          </p:cNvSpPr>
          <p:nvPr>
            <p:ph type="dt" sz="half" idx="10"/>
          </p:nvPr>
        </p:nvSpPr>
        <p:spPr/>
        <p:txBody>
          <a:bodyPr/>
          <a:lstStyle/>
          <a:p>
            <a:fld id="{590FF01D-26C9-478C-9111-B0F8188840B9}" type="datetimeFigureOut">
              <a:rPr lang="it-IT" smtClean="0"/>
              <a:t>09/11/2021</a:t>
            </a:fld>
            <a:endParaRPr lang="it-IT"/>
          </a:p>
        </p:txBody>
      </p:sp>
      <p:sp>
        <p:nvSpPr>
          <p:cNvPr id="8" name="Footer Placeholder 7"/>
          <p:cNvSpPr>
            <a:spLocks noGrp="1"/>
          </p:cNvSpPr>
          <p:nvPr>
            <p:ph type="ftr" sz="quarter" idx="11"/>
          </p:nvPr>
        </p:nvSpPr>
        <p:spPr/>
        <p:txBody>
          <a:bodyPr/>
          <a:lstStyle/>
          <a:p>
            <a:endParaRPr lang="it-IT"/>
          </a:p>
        </p:txBody>
      </p:sp>
      <p:sp>
        <p:nvSpPr>
          <p:cNvPr id="9" name="Slide Number Placeholder 8"/>
          <p:cNvSpPr>
            <a:spLocks noGrp="1"/>
          </p:cNvSpPr>
          <p:nvPr>
            <p:ph type="sldNum" sz="quarter" idx="12"/>
          </p:nvPr>
        </p:nvSpPr>
        <p:spPr/>
        <p:txBody>
          <a:bodyPr/>
          <a:lstStyle/>
          <a:p>
            <a:fld id="{C5E71771-2F43-47A0-B8EB-853819FF8DEF}" type="slidenum">
              <a:rPr lang="it-IT" smtClean="0"/>
              <a:t>‹N›</a:t>
            </a:fld>
            <a:endParaRPr lang="it-IT"/>
          </a:p>
        </p:txBody>
      </p:sp>
    </p:spTree>
    <p:extLst>
      <p:ext uri="{BB962C8B-B14F-4D97-AF65-F5344CB8AC3E}">
        <p14:creationId xmlns:p14="http://schemas.microsoft.com/office/powerpoint/2010/main" val="1923377682"/>
      </p:ext>
    </p:extLst>
  </p:cSld>
  <p:clrMapOvr>
    <a:masterClrMapping/>
  </p:clrMapOvr>
  <mc:AlternateContent xmlns:mc="http://schemas.openxmlformats.org/markup-compatibility/2006" xmlns:p14="http://schemas.microsoft.com/office/powerpoint/2010/main">
    <mc:Choice Requires="p14">
      <p:transition p14:dur="10">
        <p:fade/>
      </p:transition>
    </mc:Choice>
    <mc:Fallback xmlns="">
      <p:transition>
        <p:fade/>
      </p:transition>
    </mc:Fallback>
  </mc:AlternateContent>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smtClean="0"/>
              <a:t>Fare clic per modificare lo stile del titolo</a:t>
            </a:r>
            <a:endParaRPr lang="en-US" dirty="0"/>
          </a:p>
        </p:txBody>
      </p:sp>
      <p:sp>
        <p:nvSpPr>
          <p:cNvPr id="3" name="Date Placeholder 2"/>
          <p:cNvSpPr>
            <a:spLocks noGrp="1"/>
          </p:cNvSpPr>
          <p:nvPr>
            <p:ph type="dt" sz="half" idx="10"/>
          </p:nvPr>
        </p:nvSpPr>
        <p:spPr/>
        <p:txBody>
          <a:bodyPr/>
          <a:lstStyle/>
          <a:p>
            <a:fld id="{590FF01D-26C9-478C-9111-B0F8188840B9}" type="datetimeFigureOut">
              <a:rPr lang="it-IT" smtClean="0"/>
              <a:t>09/11/2021</a:t>
            </a:fld>
            <a:endParaRPr lang="it-IT"/>
          </a:p>
        </p:txBody>
      </p:sp>
      <p:sp>
        <p:nvSpPr>
          <p:cNvPr id="4" name="Footer Placeholder 3"/>
          <p:cNvSpPr>
            <a:spLocks noGrp="1"/>
          </p:cNvSpPr>
          <p:nvPr>
            <p:ph type="ftr" sz="quarter" idx="11"/>
          </p:nvPr>
        </p:nvSpPr>
        <p:spPr/>
        <p:txBody>
          <a:bodyPr/>
          <a:lstStyle/>
          <a:p>
            <a:endParaRPr lang="it-IT"/>
          </a:p>
        </p:txBody>
      </p:sp>
      <p:sp>
        <p:nvSpPr>
          <p:cNvPr id="5" name="Slide Number Placeholder 4"/>
          <p:cNvSpPr>
            <a:spLocks noGrp="1"/>
          </p:cNvSpPr>
          <p:nvPr>
            <p:ph type="sldNum" sz="quarter" idx="12"/>
          </p:nvPr>
        </p:nvSpPr>
        <p:spPr/>
        <p:txBody>
          <a:bodyPr/>
          <a:lstStyle/>
          <a:p>
            <a:fld id="{C5E71771-2F43-47A0-B8EB-853819FF8DEF}" type="slidenum">
              <a:rPr lang="it-IT" smtClean="0"/>
              <a:t>‹N›</a:t>
            </a:fld>
            <a:endParaRPr lang="it-IT"/>
          </a:p>
        </p:txBody>
      </p:sp>
    </p:spTree>
    <p:extLst>
      <p:ext uri="{BB962C8B-B14F-4D97-AF65-F5344CB8AC3E}">
        <p14:creationId xmlns:p14="http://schemas.microsoft.com/office/powerpoint/2010/main" val="1074876559"/>
      </p:ext>
    </p:extLst>
  </p:cSld>
  <p:clrMapOvr>
    <a:masterClrMapping/>
  </p:clrMapOvr>
  <mc:AlternateContent xmlns:mc="http://schemas.openxmlformats.org/markup-compatibility/2006" xmlns:p14="http://schemas.microsoft.com/office/powerpoint/2010/main">
    <mc:Choice Requires="p14">
      <p:transition p14:dur="10">
        <p:fade/>
      </p:transition>
    </mc:Choice>
    <mc:Fallback xmlns="">
      <p:transition>
        <p:fade/>
      </p:transition>
    </mc:Fallback>
  </mc:AlternateContent>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Vuota">
    <p:spTree>
      <p:nvGrpSpPr>
        <p:cNvPr id="1" name=""/>
        <p:cNvGrpSpPr/>
        <p:nvPr/>
      </p:nvGrpSpPr>
      <p:grpSpPr>
        <a:xfrm>
          <a:off x="0" y="0"/>
          <a:ext cx="0" cy="0"/>
          <a:chOff x="0" y="0"/>
          <a:chExt cx="0" cy="0"/>
        </a:xfrm>
      </p:grpSpPr>
      <p:sp>
        <p:nvSpPr>
          <p:cNvPr id="5" name="Rectangle 4"/>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590FF01D-26C9-478C-9111-B0F8188840B9}" type="datetimeFigureOut">
              <a:rPr lang="it-IT" smtClean="0"/>
              <a:t>09/11/2021</a:t>
            </a:fld>
            <a:endParaRPr lang="it-IT"/>
          </a:p>
        </p:txBody>
      </p:sp>
      <p:sp>
        <p:nvSpPr>
          <p:cNvPr id="8" name="Footer Placeholder 7"/>
          <p:cNvSpPr>
            <a:spLocks noGrp="1"/>
          </p:cNvSpPr>
          <p:nvPr>
            <p:ph type="ftr" sz="quarter" idx="11"/>
          </p:nvPr>
        </p:nvSpPr>
        <p:spPr/>
        <p:txBody>
          <a:bodyPr/>
          <a:lstStyle>
            <a:lvl1pPr>
              <a:defRPr>
                <a:solidFill>
                  <a:srgbClr val="FFFFFF"/>
                </a:solidFill>
              </a:defRPr>
            </a:lvl1pPr>
          </a:lstStyle>
          <a:p>
            <a:endParaRPr lang="it-IT"/>
          </a:p>
        </p:txBody>
      </p:sp>
      <p:sp>
        <p:nvSpPr>
          <p:cNvPr id="9" name="Slide Number Placeholder 8"/>
          <p:cNvSpPr>
            <a:spLocks noGrp="1"/>
          </p:cNvSpPr>
          <p:nvPr>
            <p:ph type="sldNum" sz="quarter" idx="12"/>
          </p:nvPr>
        </p:nvSpPr>
        <p:spPr/>
        <p:txBody>
          <a:bodyPr/>
          <a:lstStyle/>
          <a:p>
            <a:fld id="{C5E71771-2F43-47A0-B8EB-853819FF8DEF}" type="slidenum">
              <a:rPr lang="it-IT" smtClean="0"/>
              <a:t>‹N›</a:t>
            </a:fld>
            <a:endParaRPr lang="it-IT"/>
          </a:p>
        </p:txBody>
      </p:sp>
    </p:spTree>
    <p:extLst>
      <p:ext uri="{BB962C8B-B14F-4D97-AF65-F5344CB8AC3E}">
        <p14:creationId xmlns:p14="http://schemas.microsoft.com/office/powerpoint/2010/main" val="2595076814"/>
      </p:ext>
    </p:extLst>
  </p:cSld>
  <p:clrMapOvr>
    <a:masterClrMapping/>
  </p:clrMapOvr>
  <mc:AlternateContent xmlns:mc="http://schemas.openxmlformats.org/markup-compatibility/2006" xmlns:p14="http://schemas.microsoft.com/office/powerpoint/2010/main">
    <mc:Choice Requires="p14">
      <p:transition p14:dur="10">
        <p:fade/>
      </p:transition>
    </mc:Choice>
    <mc:Fallback xmlns="">
      <p:transition>
        <p:fade/>
      </p:transition>
    </mc:Fallback>
  </mc:AlternateContent>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uto con didascalia">
    <p:spTree>
      <p:nvGrpSpPr>
        <p:cNvPr id="1" name=""/>
        <p:cNvGrpSpPr/>
        <p:nvPr/>
      </p:nvGrpSpPr>
      <p:grpSpPr>
        <a:xfrm>
          <a:off x="0" y="0"/>
          <a:ext cx="0" cy="0"/>
          <a:chOff x="0" y="0"/>
          <a:chExt cx="0" cy="0"/>
        </a:xfrm>
      </p:grpSpPr>
      <p:sp>
        <p:nvSpPr>
          <p:cNvPr id="8" name="Rectangle 7"/>
          <p:cNvSpPr/>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it-IT" smtClean="0"/>
              <a:t>Fare clic per modificare lo stile del titolo</a:t>
            </a:r>
            <a:endParaRPr lang="en-US" dirty="0"/>
          </a:p>
        </p:txBody>
      </p:sp>
      <p:sp>
        <p:nvSpPr>
          <p:cNvPr id="3" name="Content Placeholder 2"/>
          <p:cNvSpPr>
            <a:spLocks noGrp="1"/>
          </p:cNvSpPr>
          <p:nvPr>
            <p:ph idx="1"/>
          </p:nvPr>
        </p:nvSpPr>
        <p:spPr>
          <a:xfrm>
            <a:off x="4800600" y="731520"/>
            <a:ext cx="6492240" cy="5257800"/>
          </a:xfrm>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Date Placeholder 4"/>
          <p:cNvSpPr>
            <a:spLocks noGrp="1"/>
          </p:cNvSpPr>
          <p:nvPr>
            <p:ph type="dt" sz="half" idx="10"/>
          </p:nvPr>
        </p:nvSpPr>
        <p:spPr>
          <a:xfrm>
            <a:off x="465512" y="6459785"/>
            <a:ext cx="2618510" cy="365125"/>
          </a:xfrm>
        </p:spPr>
        <p:txBody>
          <a:bodyPr/>
          <a:lstStyle>
            <a:lvl1pPr algn="l">
              <a:defRPr/>
            </a:lvl1pPr>
          </a:lstStyle>
          <a:p>
            <a:fld id="{590FF01D-26C9-478C-9111-B0F8188840B9}" type="datetimeFigureOut">
              <a:rPr lang="it-IT" smtClean="0"/>
              <a:t>09/11/2021</a:t>
            </a:fld>
            <a:endParaRPr lang="it-IT"/>
          </a:p>
        </p:txBody>
      </p:sp>
      <p:sp>
        <p:nvSpPr>
          <p:cNvPr id="6" name="Footer Placeholder 5"/>
          <p:cNvSpPr>
            <a:spLocks noGrp="1"/>
          </p:cNvSpPr>
          <p:nvPr>
            <p:ph type="ftr" sz="quarter" idx="11"/>
          </p:nvPr>
        </p:nvSpPr>
        <p:spPr>
          <a:xfrm>
            <a:off x="4800600" y="6459785"/>
            <a:ext cx="4648200" cy="365125"/>
          </a:xfrm>
        </p:spPr>
        <p:txBody>
          <a:bodyPr/>
          <a:lstStyle>
            <a:lvl1pPr algn="l">
              <a:defRPr>
                <a:solidFill>
                  <a:schemeClr val="tx2"/>
                </a:solidFill>
              </a:defRPr>
            </a:lvl1pPr>
          </a:lstStyle>
          <a:p>
            <a:endParaRPr lang="it-IT"/>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C5E71771-2F43-47A0-B8EB-853819FF8DEF}" type="slidenum">
              <a:rPr lang="it-IT" smtClean="0"/>
              <a:t>‹N›</a:t>
            </a:fld>
            <a:endParaRPr lang="it-IT"/>
          </a:p>
        </p:txBody>
      </p:sp>
    </p:spTree>
    <p:extLst>
      <p:ext uri="{BB962C8B-B14F-4D97-AF65-F5344CB8AC3E}">
        <p14:creationId xmlns:p14="http://schemas.microsoft.com/office/powerpoint/2010/main" val="2998029357"/>
      </p:ext>
    </p:extLst>
  </p:cSld>
  <p:clrMapOvr>
    <a:masterClrMapping/>
  </p:clrMapOvr>
  <mc:AlternateContent xmlns:mc="http://schemas.openxmlformats.org/markup-compatibility/2006" xmlns:p14="http://schemas.microsoft.com/office/powerpoint/2010/main">
    <mc:Choice Requires="p14">
      <p:transition p14:dur="10">
        <p:fade/>
      </p:transition>
    </mc:Choice>
    <mc:Fallback xmlns="">
      <p:transition>
        <p:fade/>
      </p:transition>
    </mc:Fallback>
  </mc:AlternateContent>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magine con didascalia">
    <p:spTree>
      <p:nvGrpSpPr>
        <p:cNvPr id="1" name=""/>
        <p:cNvGrpSpPr/>
        <p:nvPr/>
      </p:nvGrpSpPr>
      <p:grpSpPr>
        <a:xfrm>
          <a:off x="0" y="0"/>
          <a:ext cx="0" cy="0"/>
          <a:chOff x="0" y="0"/>
          <a:chExt cx="0" cy="0"/>
        </a:xfrm>
      </p:grpSpPr>
      <p:sp>
        <p:nvSpPr>
          <p:cNvPr id="8" name="Rectangle 7"/>
          <p:cNvSpPr/>
          <p:nvPr/>
        </p:nvSpPr>
        <p:spPr>
          <a:xfrm>
            <a:off x="0" y="4953000"/>
            <a:ext cx="12188825"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491507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264" cy="822960"/>
          </a:xfrm>
        </p:spPr>
        <p:txBody>
          <a:bodyPr lIns="91440" tIns="0" rIns="91440" bIns="0" anchor="b">
            <a:noAutofit/>
          </a:bodyPr>
          <a:lstStyle>
            <a:lvl1pPr>
              <a:defRPr sz="3600" b="0">
                <a:solidFill>
                  <a:srgbClr val="FFFFFF"/>
                </a:solidFill>
              </a:defRPr>
            </a:lvl1pPr>
          </a:lstStyle>
          <a:p>
            <a:r>
              <a:rPr lang="it-IT" smtClean="0"/>
              <a:t>Fare clic per modificare lo stile del titolo</a:t>
            </a:r>
            <a:endParaRPr lang="en-US" dirty="0"/>
          </a:p>
        </p:txBody>
      </p:sp>
      <p:sp>
        <p:nvSpPr>
          <p:cNvPr id="3" name="Picture Placeholder 2"/>
          <p:cNvSpPr>
            <a:spLocks noGrp="1" noChangeAspect="1"/>
          </p:cNvSpPr>
          <p:nvPr>
            <p:ph type="pic" idx="1"/>
          </p:nvPr>
        </p:nvSpPr>
        <p:spPr>
          <a:xfrm>
            <a:off x="15" y="0"/>
            <a:ext cx="12191985" cy="4915076"/>
          </a:xfrm>
          <a:blipFill>
            <a:blip r:embed="rId2"/>
            <a:stretch>
              <a:fillRect/>
            </a:stretch>
          </a:blipFill>
        </p:spPr>
        <p:txBody>
          <a:bodyPr lIns="457200" tIns="457200" anchor="t"/>
          <a:lstStyle>
            <a:lvl1pPr marL="0" indent="0">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it-IT" smtClean="0"/>
              <a:t>Fare clic sull'icona per inserire un'immagine</a:t>
            </a:r>
            <a:endParaRPr lang="en-US" dirty="0"/>
          </a:p>
        </p:txBody>
      </p:sp>
      <p:sp>
        <p:nvSpPr>
          <p:cNvPr id="4" name="Text Placeholder 3"/>
          <p:cNvSpPr>
            <a:spLocks noGrp="1"/>
          </p:cNvSpPr>
          <p:nvPr>
            <p:ph type="body" sz="half" idx="2"/>
          </p:nvPr>
        </p:nvSpPr>
        <p:spPr>
          <a:xfrm>
            <a:off x="1097280" y="5907023"/>
            <a:ext cx="10113264"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Date Placeholder 4"/>
          <p:cNvSpPr>
            <a:spLocks noGrp="1"/>
          </p:cNvSpPr>
          <p:nvPr>
            <p:ph type="dt" sz="half" idx="10"/>
          </p:nvPr>
        </p:nvSpPr>
        <p:spPr/>
        <p:txBody>
          <a:bodyPr/>
          <a:lstStyle/>
          <a:p>
            <a:fld id="{590FF01D-26C9-478C-9111-B0F8188840B9}" type="datetimeFigureOut">
              <a:rPr lang="it-IT" smtClean="0"/>
              <a:t>09/11/2021</a:t>
            </a:fld>
            <a:endParaRPr lang="it-IT"/>
          </a:p>
        </p:txBody>
      </p:sp>
      <p:sp>
        <p:nvSpPr>
          <p:cNvPr id="6" name="Footer Placeholder 5"/>
          <p:cNvSpPr>
            <a:spLocks noGrp="1"/>
          </p:cNvSpPr>
          <p:nvPr>
            <p:ph type="ftr" sz="quarter" idx="11"/>
          </p:nvPr>
        </p:nvSpPr>
        <p:spPr/>
        <p:txBody>
          <a:bodyPr/>
          <a:lstStyle/>
          <a:p>
            <a:endParaRPr lang="it-IT"/>
          </a:p>
        </p:txBody>
      </p:sp>
      <p:sp>
        <p:nvSpPr>
          <p:cNvPr id="7" name="Slide Number Placeholder 6"/>
          <p:cNvSpPr>
            <a:spLocks noGrp="1"/>
          </p:cNvSpPr>
          <p:nvPr>
            <p:ph type="sldNum" sz="quarter" idx="12"/>
          </p:nvPr>
        </p:nvSpPr>
        <p:spPr/>
        <p:txBody>
          <a:bodyPr/>
          <a:lstStyle/>
          <a:p>
            <a:fld id="{C5E71771-2F43-47A0-B8EB-853819FF8DEF}" type="slidenum">
              <a:rPr lang="it-IT" smtClean="0"/>
              <a:t>‹N›</a:t>
            </a:fld>
            <a:endParaRPr lang="it-IT"/>
          </a:p>
        </p:txBody>
      </p:sp>
    </p:spTree>
    <p:extLst>
      <p:ext uri="{BB962C8B-B14F-4D97-AF65-F5344CB8AC3E}">
        <p14:creationId xmlns:p14="http://schemas.microsoft.com/office/powerpoint/2010/main" val="3765497556"/>
      </p:ext>
    </p:extLst>
  </p:cSld>
  <p:clrMapOvr>
    <a:masterClrMapping/>
  </p:clrMapOvr>
  <mc:AlternateContent xmlns:mc="http://schemas.openxmlformats.org/markup-compatibility/2006" xmlns:p14="http://schemas.microsoft.com/office/powerpoint/2010/main">
    <mc:Choice Requires="p14">
      <p:transition p14:dur="10">
        <p:fade/>
      </p:transition>
    </mc:Choice>
    <mc:Fallback xmlns="">
      <p:transition>
        <p:fade/>
      </p:transition>
    </mc:Fallback>
  </mc:AlternateContent>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0" y="6334316"/>
            <a:ext cx="12192001" cy="659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it-IT" smtClean="0"/>
              <a:t>Fare clic per modificare lo stile del titolo</a:t>
            </a:r>
            <a:endParaRPr lang="en-US" dirty="0"/>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4"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defRPr>
            </a:lvl1pPr>
          </a:lstStyle>
          <a:p>
            <a:fld id="{590FF01D-26C9-478C-9111-B0F8188840B9}" type="datetimeFigureOut">
              <a:rPr lang="it-IT" smtClean="0"/>
              <a:t>09/11/2021</a:t>
            </a:fld>
            <a:endParaRPr lang="it-IT"/>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lang="it-IT"/>
          </a:p>
        </p:txBody>
      </p:sp>
      <p:sp>
        <p:nvSpPr>
          <p:cNvPr id="6" name="Slide Number Placeholder 5"/>
          <p:cNvSpPr>
            <a:spLocks noGrp="1"/>
          </p:cNvSpPr>
          <p:nvPr>
            <p:ph type="sldNum" sz="quarter" idx="4"/>
          </p:nvPr>
        </p:nvSpPr>
        <p:spPr>
          <a:xfrm>
            <a:off x="9900458" y="6459785"/>
            <a:ext cx="1312025" cy="365125"/>
          </a:xfrm>
          <a:prstGeom prst="rect">
            <a:avLst/>
          </a:prstGeom>
        </p:spPr>
        <p:txBody>
          <a:bodyPr vert="horz" lIns="91440" tIns="45720" rIns="91440" bIns="45720" rtlCol="0" anchor="ctr"/>
          <a:lstStyle>
            <a:lvl1pPr algn="r">
              <a:defRPr sz="1050">
                <a:solidFill>
                  <a:srgbClr val="FFFFFF"/>
                </a:solidFill>
              </a:defRPr>
            </a:lvl1pPr>
          </a:lstStyle>
          <a:p>
            <a:fld id="{C5E71771-2F43-47A0-B8EB-853819FF8DEF}" type="slidenum">
              <a:rPr lang="it-IT" smtClean="0"/>
              <a:t>‹N›</a:t>
            </a:fld>
            <a:endParaRPr lang="it-IT"/>
          </a:p>
        </p:txBody>
      </p:sp>
      <p:cxnSp>
        <p:nvCxnSpPr>
          <p:cNvPr id="10" name="Straight Connector 9"/>
          <p:cNvCxnSpPr/>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52905174"/>
      </p:ext>
    </p:extLst>
  </p:cSld>
  <p:clrMap bg1="lt1" tx1="dk1" bg2="lt2" tx2="dk2" accent1="accent1" accent2="accent2" accent3="accent3" accent4="accent4" accent5="accent5" accent6="accent6" hlink="hlink" folHlink="folHlink"/>
  <p:sldLayoutIdLst>
    <p:sldLayoutId id="2147483883" r:id="rId1"/>
    <p:sldLayoutId id="2147483884" r:id="rId2"/>
    <p:sldLayoutId id="2147483885" r:id="rId3"/>
    <p:sldLayoutId id="2147483886" r:id="rId4"/>
    <p:sldLayoutId id="2147483887" r:id="rId5"/>
    <p:sldLayoutId id="2147483888" r:id="rId6"/>
    <p:sldLayoutId id="2147483889" r:id="rId7"/>
    <p:sldLayoutId id="2147483890" r:id="rId8"/>
    <p:sldLayoutId id="2147483891" r:id="rId9"/>
    <p:sldLayoutId id="2147483892" r:id="rId10"/>
    <p:sldLayoutId id="2147483893" r:id="rId11"/>
  </p:sldLayoutIdLst>
  <mc:AlternateContent xmlns:mc="http://schemas.openxmlformats.org/markup-compatibility/2006" xmlns:p14="http://schemas.microsoft.com/office/powerpoint/2010/main">
    <mc:Choice Requires="p14">
      <p:transition p14:dur="10">
        <p:fade/>
      </p:transition>
    </mc:Choice>
    <mc:Fallback xmlns="">
      <p:transition>
        <p:fade/>
      </p:transition>
    </mc:Fallback>
  </mc:AlternateContent>
  <p:timing>
    <p:tnLst>
      <p:par>
        <p:cTn id="1" dur="indefinite" restart="never" nodeType="tmRoot"/>
      </p:par>
    </p:tnLst>
  </p:timing>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hyperlink" Target="http://edilizia.comune.parma.it/suei/suei.asp?ID=22&amp;page=1&amp;direct=true&amp;IdMenu=41" TargetMode="External"/><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 Id="rId4" Type="http://schemas.openxmlformats.org/officeDocument/2006/relationships/image" Target="../media/image12.png"/></Relationships>
</file>

<file path=ppt/slides/_rels/slide1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hyperlink" Target="http://edilizia.comune.parma.it/suei/" TargetMode="Externa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ctrTitle"/>
          </p:nvPr>
        </p:nvSpPr>
        <p:spPr/>
        <p:txBody>
          <a:bodyPr>
            <a:normAutofit/>
          </a:bodyPr>
          <a:lstStyle/>
          <a:p>
            <a:r>
              <a:rPr lang="it-IT" sz="2800" b="1" dirty="0">
                <a:latin typeface="Arial" panose="020B0604020202020204" pitchFamily="34" charset="0"/>
                <a:cs typeface="Arial" panose="020B0604020202020204" pitchFamily="34" charset="0"/>
              </a:rPr>
              <a:t>La disciplina della  CILAS dopo l’entrata in vigore del Decreto Semplificazioni (D.L. 77/2021)  </a:t>
            </a:r>
            <a:r>
              <a:rPr lang="it-IT" sz="2800" dirty="0"/>
              <a:t/>
            </a:r>
            <a:br>
              <a:rPr lang="it-IT" sz="2800" dirty="0"/>
            </a:br>
            <a:r>
              <a:rPr lang="it-IT" dirty="0"/>
              <a:t/>
            </a:r>
            <a:br>
              <a:rPr lang="it-IT" dirty="0"/>
            </a:br>
            <a:r>
              <a:rPr lang="it-IT" sz="1400" cap="all" spc="200" dirty="0">
                <a:solidFill>
                  <a:schemeClr val="tx2"/>
                </a:solidFill>
                <a:latin typeface="Arial" panose="020B0604020202020204" pitchFamily="34" charset="0"/>
                <a:ea typeface="+mn-ea"/>
                <a:cs typeface="Arial" panose="020B0604020202020204" pitchFamily="34" charset="0"/>
              </a:rPr>
              <a:t>09/11/2021</a:t>
            </a:r>
          </a:p>
        </p:txBody>
      </p:sp>
      <p:sp>
        <p:nvSpPr>
          <p:cNvPr id="3" name="Sottotitolo 2"/>
          <p:cNvSpPr>
            <a:spLocks noGrp="1"/>
          </p:cNvSpPr>
          <p:nvPr>
            <p:ph type="subTitle" idx="1"/>
          </p:nvPr>
        </p:nvSpPr>
        <p:spPr>
          <a:xfrm>
            <a:off x="1097280" y="4455620"/>
            <a:ext cx="10061171" cy="1370414"/>
          </a:xfrm>
        </p:spPr>
        <p:txBody>
          <a:bodyPr>
            <a:noAutofit/>
          </a:bodyPr>
          <a:lstStyle/>
          <a:p>
            <a:pPr marL="285750" indent="-285750">
              <a:buFont typeface="Wingdings" panose="05000000000000000000" pitchFamily="2" charset="2"/>
              <a:buChar char="§"/>
            </a:pPr>
            <a:r>
              <a:rPr lang="it-IT" sz="1400" dirty="0" smtClean="0">
                <a:latin typeface="Arial" panose="020B0604020202020204" pitchFamily="34" charset="0"/>
                <a:cs typeface="Arial" panose="020B0604020202020204" pitchFamily="34" charset="0"/>
              </a:rPr>
              <a:t>Gli </a:t>
            </a:r>
            <a:r>
              <a:rPr lang="it-IT" sz="1400" dirty="0">
                <a:latin typeface="Arial" panose="020B0604020202020204" pitchFamily="34" charset="0"/>
                <a:cs typeface="Arial" panose="020B0604020202020204" pitchFamily="34" charset="0"/>
              </a:rPr>
              <a:t>aspetti procedimentali </a:t>
            </a:r>
            <a:r>
              <a:rPr lang="it-IT" sz="1400" dirty="0" err="1" smtClean="0">
                <a:latin typeface="Arial" panose="020B0604020202020204" pitchFamily="34" charset="0"/>
                <a:cs typeface="Arial" panose="020B0604020202020204" pitchFamily="34" charset="0"/>
              </a:rPr>
              <a:t>dellA</a:t>
            </a:r>
            <a:r>
              <a:rPr lang="it-IT" sz="1400" dirty="0" smtClean="0">
                <a:latin typeface="Arial" panose="020B0604020202020204" pitchFamily="34" charset="0"/>
                <a:cs typeface="Arial" panose="020B0604020202020204" pitchFamily="34" charset="0"/>
              </a:rPr>
              <a:t> CILAS - </a:t>
            </a:r>
            <a:r>
              <a:rPr lang="it-IT" sz="1400" dirty="0">
                <a:latin typeface="Arial" panose="020B0604020202020204" pitchFamily="34" charset="0"/>
                <a:cs typeface="Arial" panose="020B0604020202020204" pitchFamily="34" charset="0"/>
              </a:rPr>
              <a:t>Come si compone e come va </a:t>
            </a:r>
            <a:r>
              <a:rPr lang="it-IT" sz="1400" dirty="0" smtClean="0">
                <a:latin typeface="Arial" panose="020B0604020202020204" pitchFamily="34" charset="0"/>
                <a:cs typeface="Arial" panose="020B0604020202020204" pitchFamily="34" charset="0"/>
              </a:rPr>
              <a:t>presentata</a:t>
            </a:r>
            <a:endParaRPr lang="it-IT" sz="1400" dirty="0">
              <a:latin typeface="Arial" panose="020B0604020202020204" pitchFamily="34" charset="0"/>
              <a:cs typeface="Arial" panose="020B0604020202020204" pitchFamily="34" charset="0"/>
            </a:endParaRPr>
          </a:p>
          <a:p>
            <a:pPr marL="285750" indent="-285750">
              <a:buFont typeface="Wingdings" panose="05000000000000000000" pitchFamily="2" charset="2"/>
              <a:buChar char="§"/>
            </a:pPr>
            <a:r>
              <a:rPr lang="it-IT" sz="1400" dirty="0" smtClean="0">
                <a:latin typeface="Arial" panose="020B0604020202020204" pitchFamily="34" charset="0"/>
                <a:cs typeface="Arial" panose="020B0604020202020204" pitchFamily="34" charset="0"/>
              </a:rPr>
              <a:t>Le </a:t>
            </a:r>
            <a:r>
              <a:rPr lang="it-IT" sz="1400" dirty="0">
                <a:latin typeface="Arial" panose="020B0604020202020204" pitchFamily="34" charset="0"/>
                <a:cs typeface="Arial" panose="020B0604020202020204" pitchFamily="34" charset="0"/>
              </a:rPr>
              <a:t>integrazioni necessarie per le pratiche presentate prima del 5 </a:t>
            </a:r>
            <a:r>
              <a:rPr lang="it-IT" sz="1400" dirty="0" smtClean="0">
                <a:latin typeface="Arial" panose="020B0604020202020204" pitchFamily="34" charset="0"/>
                <a:cs typeface="Arial" panose="020B0604020202020204" pitchFamily="34" charset="0"/>
              </a:rPr>
              <a:t>Agosto 2021</a:t>
            </a:r>
          </a:p>
          <a:p>
            <a:pPr marL="285750" indent="-285750">
              <a:buFont typeface="Wingdings" panose="05000000000000000000" pitchFamily="2" charset="2"/>
              <a:buChar char="§"/>
            </a:pPr>
            <a:r>
              <a:rPr lang="it-IT" sz="1400" dirty="0">
                <a:latin typeface="Arial" panose="020B0604020202020204" pitchFamily="34" charset="0"/>
                <a:cs typeface="Arial" panose="020B0604020202020204" pitchFamily="34" charset="0"/>
              </a:rPr>
              <a:t>La nuova modulistica statale</a:t>
            </a:r>
          </a:p>
          <a:p>
            <a:pPr marL="285750" indent="-285750">
              <a:buFont typeface="Wingdings" panose="05000000000000000000" pitchFamily="2" charset="2"/>
              <a:buChar char="§"/>
            </a:pPr>
            <a:endParaRPr lang="it-IT" sz="1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885835817"/>
      </p:ext>
    </p:extLst>
  </p:cSld>
  <p:clrMapOvr>
    <a:masterClrMapping/>
  </p:clrMapOvr>
  <mc:AlternateContent xmlns:mc="http://schemas.openxmlformats.org/markup-compatibility/2006" xmlns:p14="http://schemas.microsoft.com/office/powerpoint/2010/main">
    <mc:Choice Requires="p14">
      <p:transition p14:dur="10">
        <p:fade/>
      </p:transition>
    </mc:Choice>
    <mc:Fallback xmlns="">
      <p:transition>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a:bodyPr>
          <a:lstStyle/>
          <a:p>
            <a:r>
              <a:rPr lang="it-IT" sz="1800" i="1" dirty="0">
                <a:latin typeface="Arial" panose="020B0604020202020204" pitchFamily="34" charset="0"/>
                <a:cs typeface="Arial" panose="020B0604020202020204" pitchFamily="34" charset="0"/>
              </a:rPr>
              <a:t>Gli aspetti procedimentali </a:t>
            </a:r>
            <a:r>
              <a:rPr lang="it-IT" sz="1800" i="1" dirty="0" smtClean="0">
                <a:latin typeface="Arial" panose="020B0604020202020204" pitchFamily="34" charset="0"/>
                <a:cs typeface="Arial" panose="020B0604020202020204" pitchFamily="34" charset="0"/>
              </a:rPr>
              <a:t>della </a:t>
            </a:r>
            <a:r>
              <a:rPr lang="it-IT" sz="1800" i="1" dirty="0">
                <a:latin typeface="Arial" panose="020B0604020202020204" pitchFamily="34" charset="0"/>
                <a:cs typeface="Arial" panose="020B0604020202020204" pitchFamily="34" charset="0"/>
              </a:rPr>
              <a:t>CILAS</a:t>
            </a:r>
            <a:endParaRPr lang="it-IT" sz="1800" dirty="0"/>
          </a:p>
        </p:txBody>
      </p:sp>
      <p:sp>
        <p:nvSpPr>
          <p:cNvPr id="3" name="Segnaposto contenuto 2"/>
          <p:cNvSpPr>
            <a:spLocks noGrp="1"/>
          </p:cNvSpPr>
          <p:nvPr>
            <p:ph idx="1"/>
          </p:nvPr>
        </p:nvSpPr>
        <p:spPr/>
        <p:txBody>
          <a:bodyPr/>
          <a:lstStyle/>
          <a:p>
            <a:pPr>
              <a:lnSpc>
                <a:spcPct val="100000"/>
              </a:lnSpc>
              <a:spcBef>
                <a:spcPts val="0"/>
              </a:spcBef>
              <a:spcAft>
                <a:spcPts val="0"/>
              </a:spcAft>
            </a:pPr>
            <a:r>
              <a:rPr lang="it-IT" sz="1600" dirty="0" smtClean="0">
                <a:latin typeface="Arial" panose="020B0604020202020204" pitchFamily="34" charset="0"/>
                <a:cs typeface="Arial" panose="020B0604020202020204" pitchFamily="34" charset="0"/>
              </a:rPr>
              <a:t>I casi di decadenza dal beneficio </a:t>
            </a:r>
            <a:r>
              <a:rPr lang="it-IT" sz="1600" dirty="0" err="1" smtClean="0">
                <a:latin typeface="Arial" panose="020B0604020202020204" pitchFamily="34" charset="0"/>
                <a:cs typeface="Arial" panose="020B0604020202020204" pitchFamily="34" charset="0"/>
              </a:rPr>
              <a:t>superbonus</a:t>
            </a:r>
            <a:r>
              <a:rPr lang="it-IT" sz="1600" dirty="0" smtClean="0">
                <a:latin typeface="Arial" panose="020B0604020202020204" pitchFamily="34" charset="0"/>
                <a:cs typeface="Arial" panose="020B0604020202020204" pitchFamily="34" charset="0"/>
              </a:rPr>
              <a:t> 110%:</a:t>
            </a:r>
          </a:p>
          <a:p>
            <a:pPr>
              <a:lnSpc>
                <a:spcPct val="100000"/>
              </a:lnSpc>
              <a:spcBef>
                <a:spcPts val="0"/>
              </a:spcBef>
              <a:spcAft>
                <a:spcPts val="0"/>
              </a:spcAft>
            </a:pPr>
            <a:r>
              <a:rPr lang="it-IT" sz="1600" dirty="0" smtClean="0">
                <a:latin typeface="Arial" panose="020B0604020202020204" pitchFamily="34" charset="0"/>
                <a:cs typeface="Arial" panose="020B0604020202020204" pitchFamily="34" charset="0"/>
              </a:rPr>
              <a:t>- mancata presentazione della CILAS</a:t>
            </a:r>
          </a:p>
          <a:p>
            <a:pPr>
              <a:lnSpc>
                <a:spcPct val="100000"/>
              </a:lnSpc>
              <a:spcBef>
                <a:spcPts val="0"/>
              </a:spcBef>
              <a:spcAft>
                <a:spcPts val="0"/>
              </a:spcAft>
            </a:pPr>
            <a:r>
              <a:rPr lang="it-IT" sz="1600" dirty="0" smtClean="0">
                <a:latin typeface="Arial" panose="020B0604020202020204" pitchFamily="34" charset="0"/>
                <a:cs typeface="Arial" panose="020B0604020202020204" pitchFamily="34" charset="0"/>
              </a:rPr>
              <a:t>- interventi realizzati in difformità dalla CILAS</a:t>
            </a:r>
          </a:p>
          <a:p>
            <a:pPr>
              <a:lnSpc>
                <a:spcPct val="100000"/>
              </a:lnSpc>
              <a:spcBef>
                <a:spcPts val="0"/>
              </a:spcBef>
              <a:spcAft>
                <a:spcPts val="0"/>
              </a:spcAft>
            </a:pPr>
            <a:r>
              <a:rPr lang="it-IT" sz="1600" dirty="0" smtClean="0">
                <a:latin typeface="Arial" panose="020B0604020202020204" pitchFamily="34" charset="0"/>
                <a:cs typeface="Arial" panose="020B0604020202020204" pitchFamily="34" charset="0"/>
              </a:rPr>
              <a:t>- assenza delle attestazioni dei dati relativi alla costruzione/legittimazione dell’immobile</a:t>
            </a:r>
          </a:p>
          <a:p>
            <a:pPr>
              <a:lnSpc>
                <a:spcPct val="100000"/>
              </a:lnSpc>
              <a:spcBef>
                <a:spcPts val="0"/>
              </a:spcBef>
              <a:spcAft>
                <a:spcPts val="0"/>
              </a:spcAft>
            </a:pPr>
            <a:r>
              <a:rPr lang="it-IT" sz="1600" dirty="0" smtClean="0">
                <a:latin typeface="Arial" panose="020B0604020202020204" pitchFamily="34" charset="0"/>
                <a:cs typeface="Arial" panose="020B0604020202020204" pitchFamily="34" charset="0"/>
              </a:rPr>
              <a:t>- non corrispondenza la vero </a:t>
            </a:r>
            <a:r>
              <a:rPr lang="it-IT" sz="1600" smtClean="0">
                <a:latin typeface="Arial" panose="020B0604020202020204" pitchFamily="34" charset="0"/>
                <a:cs typeface="Arial" panose="020B0604020202020204" pitchFamily="34" charset="0"/>
              </a:rPr>
              <a:t>delle attestazioni</a:t>
            </a:r>
          </a:p>
          <a:p>
            <a:pPr>
              <a:lnSpc>
                <a:spcPct val="100000"/>
              </a:lnSpc>
              <a:spcBef>
                <a:spcPts val="0"/>
              </a:spcBef>
              <a:spcAft>
                <a:spcPts val="0"/>
              </a:spcAft>
            </a:pPr>
            <a:endParaRPr lang="it-IT" sz="1600" dirty="0">
              <a:latin typeface="Arial" panose="020B0604020202020204" pitchFamily="34" charset="0"/>
              <a:cs typeface="Arial" panose="020B0604020202020204" pitchFamily="34" charset="0"/>
            </a:endParaRPr>
          </a:p>
          <a:p>
            <a:pPr>
              <a:lnSpc>
                <a:spcPct val="100000"/>
              </a:lnSpc>
              <a:spcBef>
                <a:spcPts val="0"/>
              </a:spcBef>
              <a:spcAft>
                <a:spcPts val="0"/>
              </a:spcAft>
            </a:pPr>
            <a:r>
              <a:rPr lang="it-IT" sz="1600" dirty="0" smtClean="0">
                <a:latin typeface="Arial" panose="020B0604020202020204" pitchFamily="34" charset="0"/>
                <a:cs typeface="Arial" panose="020B0604020202020204" pitchFamily="34" charset="0"/>
              </a:rPr>
              <a:t>Quindi</a:t>
            </a:r>
          </a:p>
          <a:p>
            <a:pPr>
              <a:lnSpc>
                <a:spcPct val="100000"/>
              </a:lnSpc>
              <a:spcBef>
                <a:spcPts val="0"/>
              </a:spcBef>
              <a:spcAft>
                <a:spcPts val="0"/>
              </a:spcAft>
            </a:pPr>
            <a:r>
              <a:rPr lang="it-IT" sz="1600" dirty="0" smtClean="0">
                <a:latin typeface="Arial" panose="020B0604020202020204" pitchFamily="34" charset="0"/>
                <a:cs typeface="Arial" panose="020B0604020202020204" pitchFamily="34" charset="0"/>
              </a:rPr>
              <a:t>- eventuali difformità/opere abusive già presenti sull’immobile prima della presentazione della CILAS non comportano la decadenza del beneficio</a:t>
            </a:r>
          </a:p>
          <a:p>
            <a:pPr>
              <a:lnSpc>
                <a:spcPct val="100000"/>
              </a:lnSpc>
              <a:spcBef>
                <a:spcPts val="0"/>
              </a:spcBef>
              <a:spcAft>
                <a:spcPts val="0"/>
              </a:spcAft>
            </a:pPr>
            <a:r>
              <a:rPr lang="it-IT" sz="1600" dirty="0" smtClean="0">
                <a:latin typeface="Arial" panose="020B0604020202020204" pitchFamily="34" charset="0"/>
                <a:cs typeface="Arial" panose="020B0604020202020204" pitchFamily="34" charset="0"/>
              </a:rPr>
              <a:t>Mentre</a:t>
            </a:r>
          </a:p>
          <a:p>
            <a:pPr>
              <a:lnSpc>
                <a:spcPct val="100000"/>
              </a:lnSpc>
              <a:spcBef>
                <a:spcPts val="0"/>
              </a:spcBef>
              <a:spcAft>
                <a:spcPts val="0"/>
              </a:spcAft>
            </a:pPr>
            <a:r>
              <a:rPr lang="it-IT" sz="1600" dirty="0" smtClean="0">
                <a:latin typeface="Arial" panose="020B0604020202020204" pitchFamily="34" charset="0"/>
                <a:cs typeface="Arial" panose="020B0604020202020204" pitchFamily="34" charset="0"/>
              </a:rPr>
              <a:t>- le eventuali azioni in applicazione dell’art. 16 bis comma 1 della LR 23/04 fanno decadere il beneficio</a:t>
            </a:r>
          </a:p>
          <a:p>
            <a:pPr>
              <a:lnSpc>
                <a:spcPct val="100000"/>
              </a:lnSpc>
              <a:spcBef>
                <a:spcPts val="0"/>
              </a:spcBef>
              <a:spcAft>
                <a:spcPts val="0"/>
              </a:spcAft>
            </a:pPr>
            <a:endParaRPr lang="it-IT" dirty="0" smtClean="0">
              <a:latin typeface="Arial" panose="020B0604020202020204" pitchFamily="34" charset="0"/>
              <a:cs typeface="Arial" panose="020B0604020202020204" pitchFamily="34" charset="0"/>
            </a:endParaRPr>
          </a:p>
          <a:p>
            <a:endParaRPr lang="it-IT" dirty="0"/>
          </a:p>
        </p:txBody>
      </p:sp>
      <p:pic>
        <p:nvPicPr>
          <p:cNvPr id="4" name="Immagine 3"/>
          <p:cNvPicPr>
            <a:picLocks noChangeAspect="1"/>
          </p:cNvPicPr>
          <p:nvPr/>
        </p:nvPicPr>
        <p:blipFill>
          <a:blip r:embed="rId2"/>
          <a:stretch>
            <a:fillRect/>
          </a:stretch>
        </p:blipFill>
        <p:spPr>
          <a:xfrm>
            <a:off x="1097280" y="4845787"/>
            <a:ext cx="10058400" cy="1023307"/>
          </a:xfrm>
          <a:prstGeom prst="rect">
            <a:avLst/>
          </a:prstGeom>
        </p:spPr>
      </p:pic>
    </p:spTree>
    <p:extLst>
      <p:ext uri="{BB962C8B-B14F-4D97-AF65-F5344CB8AC3E}">
        <p14:creationId xmlns:p14="http://schemas.microsoft.com/office/powerpoint/2010/main" val="261051335"/>
      </p:ext>
    </p:extLst>
  </p:cSld>
  <p:clrMapOvr>
    <a:masterClrMapping/>
  </p:clrMapOvr>
  <mc:AlternateContent xmlns:mc="http://schemas.openxmlformats.org/markup-compatibility/2006" xmlns:p14="http://schemas.microsoft.com/office/powerpoint/2010/main">
    <mc:Choice Requires="p14">
      <p:transition p14:dur="10">
        <p:fade/>
      </p:transition>
    </mc:Choice>
    <mc:Fallback xmlns="">
      <p:transition>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a:bodyPr>
          <a:lstStyle/>
          <a:p>
            <a:r>
              <a:rPr lang="it-IT" sz="1800" i="1" dirty="0">
                <a:latin typeface="Arial" panose="020B0604020202020204" pitchFamily="34" charset="0"/>
                <a:cs typeface="Arial" panose="020B0604020202020204" pitchFamily="34" charset="0"/>
              </a:rPr>
              <a:t>Gli aspetti procedimentali </a:t>
            </a:r>
            <a:r>
              <a:rPr lang="it-IT" sz="1800" i="1" dirty="0" smtClean="0">
                <a:latin typeface="Arial" panose="020B0604020202020204" pitchFamily="34" charset="0"/>
                <a:cs typeface="Arial" panose="020B0604020202020204" pitchFamily="34" charset="0"/>
              </a:rPr>
              <a:t>della </a:t>
            </a:r>
            <a:r>
              <a:rPr lang="it-IT" sz="1800" i="1" dirty="0">
                <a:latin typeface="Arial" panose="020B0604020202020204" pitchFamily="34" charset="0"/>
                <a:cs typeface="Arial" panose="020B0604020202020204" pitchFamily="34" charset="0"/>
              </a:rPr>
              <a:t>CILAS</a:t>
            </a:r>
            <a:endParaRPr lang="it-IT" sz="1800" dirty="0"/>
          </a:p>
        </p:txBody>
      </p:sp>
      <p:sp>
        <p:nvSpPr>
          <p:cNvPr id="3" name="Segnaposto contenuto 2"/>
          <p:cNvSpPr>
            <a:spLocks noGrp="1"/>
          </p:cNvSpPr>
          <p:nvPr>
            <p:ph idx="1"/>
          </p:nvPr>
        </p:nvSpPr>
        <p:spPr/>
        <p:txBody>
          <a:bodyPr>
            <a:normAutofit lnSpcReduction="10000"/>
          </a:bodyPr>
          <a:lstStyle/>
          <a:p>
            <a:r>
              <a:rPr lang="it-IT" dirty="0">
                <a:latin typeface="Arial" panose="020B0604020202020204" pitchFamily="34" charset="0"/>
                <a:cs typeface="Arial" panose="020B0604020202020204" pitchFamily="34" charset="0"/>
              </a:rPr>
              <a:t>Gli interventi edilizi che beneficiano del </a:t>
            </a:r>
            <a:r>
              <a:rPr lang="it-IT" dirty="0" err="1">
                <a:latin typeface="Arial" panose="020B0604020202020204" pitchFamily="34" charset="0"/>
                <a:cs typeface="Arial" panose="020B0604020202020204" pitchFamily="34" charset="0"/>
              </a:rPr>
              <a:t>superbonus</a:t>
            </a:r>
            <a:r>
              <a:rPr lang="it-IT" dirty="0">
                <a:latin typeface="Arial" panose="020B0604020202020204" pitchFamily="34" charset="0"/>
                <a:cs typeface="Arial" panose="020B0604020202020204" pitchFamily="34" charset="0"/>
              </a:rPr>
              <a:t> 110</a:t>
            </a:r>
            <a:r>
              <a:rPr lang="it-IT" dirty="0" smtClean="0">
                <a:latin typeface="Arial" panose="020B0604020202020204" pitchFamily="34" charset="0"/>
                <a:cs typeface="Arial" panose="020B0604020202020204" pitchFamily="34" charset="0"/>
              </a:rPr>
              <a:t>% </a:t>
            </a:r>
            <a:r>
              <a:rPr lang="it-IT" dirty="0">
                <a:latin typeface="Arial" panose="020B0604020202020204" pitchFamily="34" charset="0"/>
                <a:cs typeface="Arial" panose="020B0604020202020204" pitchFamily="34" charset="0"/>
              </a:rPr>
              <a:t>sono qualificati per legge come interventi di manutenzione </a:t>
            </a:r>
            <a:r>
              <a:rPr lang="it-IT" dirty="0" smtClean="0">
                <a:latin typeface="Arial" panose="020B0604020202020204" pitchFamily="34" charset="0"/>
                <a:cs typeface="Arial" panose="020B0604020202020204" pitchFamily="34" charset="0"/>
              </a:rPr>
              <a:t>straordinaria e non comportano aumento di superficie calpestabile pertanto sono gratuiti (ai sensi dell’art. 32 comma 1 </a:t>
            </a:r>
            <a:r>
              <a:rPr lang="it-IT" dirty="0" err="1" smtClean="0">
                <a:latin typeface="Arial" panose="020B0604020202020204" pitchFamily="34" charset="0"/>
                <a:cs typeface="Arial" panose="020B0604020202020204" pitchFamily="34" charset="0"/>
              </a:rPr>
              <a:t>lett</a:t>
            </a:r>
            <a:r>
              <a:rPr lang="it-IT" dirty="0" smtClean="0">
                <a:latin typeface="Arial" panose="020B0604020202020204" pitchFamily="34" charset="0"/>
                <a:cs typeface="Arial" panose="020B0604020202020204" pitchFamily="34" charset="0"/>
              </a:rPr>
              <a:t>. c) LR 15/13)</a:t>
            </a:r>
          </a:p>
          <a:p>
            <a:r>
              <a:rPr lang="it-IT" dirty="0" smtClean="0">
                <a:latin typeface="Arial" panose="020B0604020202020204" pitchFamily="34" charset="0"/>
                <a:cs typeface="Arial" panose="020B0604020202020204" pitchFamily="34" charset="0"/>
              </a:rPr>
              <a:t>Infatti, il modulo CILAS non contempla un quadro relativo al contributo di costruzione.</a:t>
            </a:r>
          </a:p>
          <a:p>
            <a:pPr>
              <a:lnSpc>
                <a:spcPct val="100000"/>
              </a:lnSpc>
              <a:spcBef>
                <a:spcPts val="0"/>
              </a:spcBef>
              <a:spcAft>
                <a:spcPts val="0"/>
              </a:spcAft>
            </a:pPr>
            <a:endParaRPr lang="it-IT" dirty="0" smtClean="0">
              <a:latin typeface="Arial" panose="020B0604020202020204" pitchFamily="34" charset="0"/>
              <a:cs typeface="Arial" panose="020B0604020202020204" pitchFamily="34" charset="0"/>
            </a:endParaRPr>
          </a:p>
          <a:p>
            <a:pPr>
              <a:lnSpc>
                <a:spcPct val="100000"/>
              </a:lnSpc>
              <a:spcBef>
                <a:spcPts val="0"/>
              </a:spcBef>
              <a:spcAft>
                <a:spcPts val="0"/>
              </a:spcAft>
            </a:pPr>
            <a:r>
              <a:rPr lang="it-IT" dirty="0" smtClean="0">
                <a:latin typeface="Arial" panose="020B0604020202020204" pitchFamily="34" charset="0"/>
                <a:cs typeface="Arial" panose="020B0604020202020204" pitchFamily="34" charset="0"/>
              </a:rPr>
              <a:t>Comma </a:t>
            </a:r>
            <a:r>
              <a:rPr lang="it-IT" dirty="0">
                <a:latin typeface="Arial" panose="020B0604020202020204" pitchFamily="34" charset="0"/>
                <a:cs typeface="Arial" panose="020B0604020202020204" pitchFamily="34" charset="0"/>
              </a:rPr>
              <a:t>3</a:t>
            </a:r>
            <a:r>
              <a:rPr lang="it-IT" dirty="0" smtClean="0">
                <a:latin typeface="Arial" panose="020B0604020202020204" pitchFamily="34" charset="0"/>
                <a:cs typeface="Arial" panose="020B0604020202020204" pitchFamily="34" charset="0"/>
              </a:rPr>
              <a:t> </a:t>
            </a:r>
            <a:r>
              <a:rPr lang="it-IT" dirty="0">
                <a:latin typeface="Arial" panose="020B0604020202020204" pitchFamily="34" charset="0"/>
                <a:cs typeface="Arial" panose="020B0604020202020204" pitchFamily="34" charset="0"/>
              </a:rPr>
              <a:t>art. 119 DL 34 del 2020 </a:t>
            </a:r>
          </a:p>
          <a:p>
            <a:pPr>
              <a:lnSpc>
                <a:spcPct val="100000"/>
              </a:lnSpc>
              <a:spcBef>
                <a:spcPts val="0"/>
              </a:spcBef>
              <a:spcAft>
                <a:spcPts val="0"/>
              </a:spcAft>
            </a:pPr>
            <a:r>
              <a:rPr lang="it-IT" i="1" dirty="0" smtClean="0">
                <a:latin typeface="Arial" panose="020B0604020202020204" pitchFamily="34" charset="0"/>
                <a:cs typeface="Arial" panose="020B0604020202020204" pitchFamily="34" charset="0"/>
              </a:rPr>
              <a:t>Gli </a:t>
            </a:r>
            <a:r>
              <a:rPr lang="it-IT" i="1" dirty="0">
                <a:latin typeface="Arial" panose="020B0604020202020204" pitchFamily="34" charset="0"/>
                <a:cs typeface="Arial" panose="020B0604020202020204" pitchFamily="34" charset="0"/>
              </a:rPr>
              <a:t>interventi di dimensionamento del cappotto termico e del cordolo sismico non concorrono al conteggio della distanza e dell'altezza, in deroga alle distanze minime riportate all'articolo 873 del codice </a:t>
            </a:r>
            <a:r>
              <a:rPr lang="it-IT" i="1" dirty="0" smtClean="0">
                <a:latin typeface="Arial" panose="020B0604020202020204" pitchFamily="34" charset="0"/>
                <a:cs typeface="Arial" panose="020B0604020202020204" pitchFamily="34" charset="0"/>
              </a:rPr>
              <a:t>civile</a:t>
            </a:r>
          </a:p>
          <a:p>
            <a:pPr>
              <a:lnSpc>
                <a:spcPct val="100000"/>
              </a:lnSpc>
              <a:spcBef>
                <a:spcPts val="0"/>
              </a:spcBef>
              <a:spcAft>
                <a:spcPts val="0"/>
              </a:spcAft>
            </a:pPr>
            <a:endParaRPr lang="it-IT" i="1" dirty="0" smtClean="0">
              <a:latin typeface="Arial" panose="020B0604020202020204" pitchFamily="34" charset="0"/>
              <a:cs typeface="Arial" panose="020B0604020202020204" pitchFamily="34" charset="0"/>
            </a:endParaRPr>
          </a:p>
          <a:p>
            <a:pPr>
              <a:lnSpc>
                <a:spcPct val="100000"/>
              </a:lnSpc>
              <a:spcBef>
                <a:spcPts val="0"/>
              </a:spcBef>
              <a:spcAft>
                <a:spcPts val="0"/>
              </a:spcAft>
            </a:pPr>
            <a:r>
              <a:rPr lang="it-IT" dirty="0" smtClean="0">
                <a:latin typeface="Arial" panose="020B0604020202020204" pitchFamily="34" charset="0"/>
                <a:cs typeface="Arial" panose="020B0604020202020204" pitchFamily="34" charset="0"/>
              </a:rPr>
              <a:t>Evoluzione normativa: dalla possibilità di derogare a norme locali, regionali e nazionali se dimostrati certi requisiti ma nel rispetto delle distanze minime del Codice Civile alla deroga alle distanze minime del Codice Civile.</a:t>
            </a:r>
            <a:endParaRPr lang="it-IT" dirty="0">
              <a:latin typeface="Arial" panose="020B0604020202020204" pitchFamily="34" charset="0"/>
              <a:cs typeface="Arial" panose="020B0604020202020204" pitchFamily="34" charset="0"/>
            </a:endParaRPr>
          </a:p>
          <a:p>
            <a:endParaRPr lang="it-IT" dirty="0"/>
          </a:p>
        </p:txBody>
      </p:sp>
    </p:spTree>
    <p:extLst>
      <p:ext uri="{BB962C8B-B14F-4D97-AF65-F5344CB8AC3E}">
        <p14:creationId xmlns:p14="http://schemas.microsoft.com/office/powerpoint/2010/main" val="1177796060"/>
      </p:ext>
    </p:extLst>
  </p:cSld>
  <p:clrMapOvr>
    <a:masterClrMapping/>
  </p:clrMapOvr>
  <mc:AlternateContent xmlns:mc="http://schemas.openxmlformats.org/markup-compatibility/2006" xmlns:p14="http://schemas.microsoft.com/office/powerpoint/2010/main">
    <mc:Choice Requires="p14">
      <p:transition p14:dur="10">
        <p:fade/>
      </p:transition>
    </mc:Choice>
    <mc:Fallback xmlns="">
      <p:transition>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a:bodyPr>
          <a:lstStyle/>
          <a:p>
            <a:r>
              <a:rPr lang="it-IT" sz="1800" i="1" dirty="0">
                <a:latin typeface="Arial" panose="020B0604020202020204" pitchFamily="34" charset="0"/>
                <a:cs typeface="Arial" panose="020B0604020202020204" pitchFamily="34" charset="0"/>
              </a:rPr>
              <a:t>Gli aspetti procedimentali </a:t>
            </a:r>
            <a:r>
              <a:rPr lang="it-IT" sz="1800" i="1" dirty="0" smtClean="0">
                <a:latin typeface="Arial" panose="020B0604020202020204" pitchFamily="34" charset="0"/>
                <a:cs typeface="Arial" panose="020B0604020202020204" pitchFamily="34" charset="0"/>
              </a:rPr>
              <a:t>della </a:t>
            </a:r>
            <a:r>
              <a:rPr lang="it-IT" sz="1800" i="1" dirty="0">
                <a:latin typeface="Arial" panose="020B0604020202020204" pitchFamily="34" charset="0"/>
                <a:cs typeface="Arial" panose="020B0604020202020204" pitchFamily="34" charset="0"/>
              </a:rPr>
              <a:t>CILAS</a:t>
            </a:r>
            <a:endParaRPr lang="it-IT" sz="1800" dirty="0"/>
          </a:p>
        </p:txBody>
      </p:sp>
      <p:sp>
        <p:nvSpPr>
          <p:cNvPr id="3" name="Segnaposto contenuto 2"/>
          <p:cNvSpPr>
            <a:spLocks noGrp="1"/>
          </p:cNvSpPr>
          <p:nvPr>
            <p:ph idx="1"/>
          </p:nvPr>
        </p:nvSpPr>
        <p:spPr/>
        <p:txBody>
          <a:bodyPr/>
          <a:lstStyle/>
          <a:p>
            <a:r>
              <a:rPr lang="it-IT" sz="1200" dirty="0" smtClean="0">
                <a:latin typeface="Arial" panose="020B0604020202020204" pitchFamily="34" charset="0"/>
                <a:cs typeface="Arial" panose="020B0604020202020204" pitchFamily="34" charset="0"/>
              </a:rPr>
              <a:t>Per gli interventi di miglioramento energetico occorre predisporre relazione L 10/91</a:t>
            </a:r>
            <a:r>
              <a:rPr lang="it-IT" sz="1200" dirty="0">
                <a:latin typeface="Arial" panose="020B0604020202020204" pitchFamily="34" charset="0"/>
                <a:cs typeface="Arial" panose="020B0604020202020204" pitchFamily="34" charset="0"/>
              </a:rPr>
              <a:t> </a:t>
            </a:r>
            <a:r>
              <a:rPr lang="it-IT" sz="1200" dirty="0" smtClean="0">
                <a:latin typeface="Arial" panose="020B0604020202020204" pitchFamily="34" charset="0"/>
                <a:cs typeface="Arial" panose="020B0604020202020204" pitchFamily="34" charset="0"/>
              </a:rPr>
              <a:t>(salto di almeno due classi energetiche)</a:t>
            </a:r>
          </a:p>
          <a:p>
            <a:r>
              <a:rPr lang="it-IT" sz="1200" dirty="0" smtClean="0">
                <a:latin typeface="Arial" panose="020B0604020202020204" pitchFamily="34" charset="0"/>
                <a:cs typeface="Arial" panose="020B0604020202020204" pitchFamily="34" charset="0"/>
              </a:rPr>
              <a:t>Due casi:</a:t>
            </a:r>
          </a:p>
          <a:p>
            <a:r>
              <a:rPr lang="it-IT" sz="1200" dirty="0" smtClean="0">
                <a:latin typeface="Arial" panose="020B0604020202020204" pitchFamily="34" charset="0"/>
                <a:cs typeface="Arial" panose="020B0604020202020204" pitchFamily="34" charset="0"/>
              </a:rPr>
              <a:t>1) intervento </a:t>
            </a:r>
            <a:r>
              <a:rPr lang="it-IT" sz="1200" dirty="0" err="1" smtClean="0">
                <a:latin typeface="Arial" panose="020B0604020202020204" pitchFamily="34" charset="0"/>
                <a:cs typeface="Arial" panose="020B0604020202020204" pitchFamily="34" charset="0"/>
              </a:rPr>
              <a:t>superbonus</a:t>
            </a:r>
            <a:r>
              <a:rPr lang="it-IT" sz="1200" dirty="0" smtClean="0">
                <a:latin typeface="Arial" panose="020B0604020202020204" pitchFamily="34" charset="0"/>
                <a:cs typeface="Arial" panose="020B0604020202020204" pitchFamily="34" charset="0"/>
              </a:rPr>
              <a:t> 110% – presentazione della sola CILAS – L. 10 allegata – deroga alle </a:t>
            </a:r>
            <a:r>
              <a:rPr lang="it-IT" sz="1200" dirty="0">
                <a:latin typeface="Arial" panose="020B0604020202020204" pitchFamily="34" charset="0"/>
                <a:cs typeface="Arial" panose="020B0604020202020204" pitchFamily="34" charset="0"/>
              </a:rPr>
              <a:t>distanze (+ eventualmente premio REN Riduzione della tassa per occupazione del </a:t>
            </a:r>
            <a:r>
              <a:rPr lang="it-IT" sz="1200" dirty="0" smtClean="0">
                <a:latin typeface="Arial" panose="020B0604020202020204" pitchFamily="34" charset="0"/>
                <a:cs typeface="Arial" panose="020B0604020202020204" pitchFamily="34" charset="0"/>
              </a:rPr>
              <a:t>plateatico)</a:t>
            </a:r>
          </a:p>
          <a:p>
            <a:r>
              <a:rPr lang="it-IT" sz="1200" dirty="0" smtClean="0">
                <a:latin typeface="Arial" panose="020B0604020202020204" pitchFamily="34" charset="0"/>
                <a:cs typeface="Arial" panose="020B0604020202020204" pitchFamily="34" charset="0"/>
              </a:rPr>
              <a:t>2) intervento complesso – presentazione di titolo edilizio + presentazione della CILAS – L. 10 allegata anche solo a una delle due pratiche</a:t>
            </a:r>
          </a:p>
          <a:p>
            <a:pPr marL="201168" lvl="1" indent="0">
              <a:buNone/>
            </a:pPr>
            <a:r>
              <a:rPr lang="it-IT" sz="1200" dirty="0" smtClean="0">
                <a:latin typeface="Arial" panose="020B0604020202020204" pitchFamily="34" charset="0"/>
                <a:cs typeface="Arial" panose="020B0604020202020204" pitchFamily="34" charset="0"/>
              </a:rPr>
              <a:t>	- per le opere CILAS deroga alle distanze (+ eventualmente premio REN </a:t>
            </a:r>
            <a:r>
              <a:rPr lang="it-IT" sz="1200" dirty="0">
                <a:latin typeface="Arial" panose="020B0604020202020204" pitchFamily="34" charset="0"/>
                <a:cs typeface="Arial" panose="020B0604020202020204" pitchFamily="34" charset="0"/>
              </a:rPr>
              <a:t>Riduzione della tassa per occupazione del </a:t>
            </a:r>
            <a:r>
              <a:rPr lang="it-IT" sz="1200" dirty="0" smtClean="0">
                <a:latin typeface="Arial" panose="020B0604020202020204" pitchFamily="34" charset="0"/>
                <a:cs typeface="Arial" panose="020B0604020202020204" pitchFamily="34" charset="0"/>
              </a:rPr>
              <a:t>plateatico)</a:t>
            </a:r>
            <a:endParaRPr lang="it-IT" sz="1200" dirty="0">
              <a:latin typeface="Arial" panose="020B0604020202020204" pitchFamily="34" charset="0"/>
              <a:cs typeface="Arial" panose="020B0604020202020204" pitchFamily="34" charset="0"/>
            </a:endParaRPr>
          </a:p>
          <a:p>
            <a:pPr marL="201168" lvl="1" indent="0">
              <a:buNone/>
            </a:pPr>
            <a:r>
              <a:rPr lang="it-IT" sz="1200" dirty="0" smtClean="0">
                <a:latin typeface="Arial" panose="020B0604020202020204" pitchFamily="34" charset="0"/>
                <a:cs typeface="Arial" panose="020B0604020202020204" pitchFamily="34" charset="0"/>
              </a:rPr>
              <a:t>	- per le altre opere eventuale possibilità di accedere ai premi da REN </a:t>
            </a:r>
          </a:p>
          <a:p>
            <a:pPr lvl="1"/>
            <a:endParaRPr lang="it-IT" dirty="0"/>
          </a:p>
          <a:p>
            <a:pPr lvl="1"/>
            <a:endParaRPr lang="it-IT" dirty="0" smtClean="0"/>
          </a:p>
          <a:p>
            <a:pPr marL="201168" lvl="1" indent="0">
              <a:buNone/>
            </a:pPr>
            <a:r>
              <a:rPr lang="it-IT" sz="1400" dirty="0" smtClean="0">
                <a:latin typeface="Arial" panose="020B0604020202020204" pitchFamily="34" charset="0"/>
                <a:cs typeface="Arial" panose="020B0604020202020204" pitchFamily="34" charset="0"/>
                <a:hlinkClick r:id="rId2"/>
              </a:rPr>
              <a:t>http</a:t>
            </a:r>
            <a:r>
              <a:rPr lang="it-IT" sz="1400" dirty="0">
                <a:latin typeface="Arial" panose="020B0604020202020204" pitchFamily="34" charset="0"/>
                <a:cs typeface="Arial" panose="020B0604020202020204" pitchFamily="34" charset="0"/>
                <a:hlinkClick r:id="rId2"/>
              </a:rPr>
              <a:t>://</a:t>
            </a:r>
            <a:r>
              <a:rPr lang="it-IT" sz="1400" dirty="0" smtClean="0">
                <a:latin typeface="Arial" panose="020B0604020202020204" pitchFamily="34" charset="0"/>
                <a:cs typeface="Arial" panose="020B0604020202020204" pitchFamily="34" charset="0"/>
                <a:hlinkClick r:id="rId2"/>
              </a:rPr>
              <a:t>edilizia.comune.parma.it/suei/suei.asp?ID=22&amp;page=1&amp;direct=true&amp;IdMenu=41</a:t>
            </a:r>
            <a:r>
              <a:rPr lang="it-IT" sz="1400" dirty="0" smtClean="0">
                <a:latin typeface="Arial" panose="020B0604020202020204" pitchFamily="34" charset="0"/>
                <a:cs typeface="Arial" panose="020B0604020202020204" pitchFamily="34" charset="0"/>
              </a:rPr>
              <a:t> (link modulistica comunale)</a:t>
            </a:r>
          </a:p>
          <a:p>
            <a:pPr lvl="1"/>
            <a:endParaRPr lang="it-IT" dirty="0" smtClean="0"/>
          </a:p>
          <a:p>
            <a:pPr lvl="1"/>
            <a:endParaRPr lang="it-IT" dirty="0" smtClean="0"/>
          </a:p>
        </p:txBody>
      </p:sp>
      <p:pic>
        <p:nvPicPr>
          <p:cNvPr id="4" name="Immagine 3"/>
          <p:cNvPicPr>
            <a:picLocks noChangeAspect="1"/>
          </p:cNvPicPr>
          <p:nvPr/>
        </p:nvPicPr>
        <p:blipFill>
          <a:blip r:embed="rId3"/>
          <a:stretch>
            <a:fillRect/>
          </a:stretch>
        </p:blipFill>
        <p:spPr>
          <a:xfrm>
            <a:off x="1171712" y="3789020"/>
            <a:ext cx="5934483" cy="507430"/>
          </a:xfrm>
          <a:prstGeom prst="rect">
            <a:avLst/>
          </a:prstGeom>
        </p:spPr>
      </p:pic>
      <p:pic>
        <p:nvPicPr>
          <p:cNvPr id="5" name="Immagine 4"/>
          <p:cNvPicPr>
            <a:picLocks noChangeAspect="1"/>
          </p:cNvPicPr>
          <p:nvPr/>
        </p:nvPicPr>
        <p:blipFill>
          <a:blip r:embed="rId4"/>
          <a:stretch>
            <a:fillRect/>
          </a:stretch>
        </p:blipFill>
        <p:spPr>
          <a:xfrm>
            <a:off x="1241381" y="4812323"/>
            <a:ext cx="5268823" cy="1633604"/>
          </a:xfrm>
          <a:prstGeom prst="rect">
            <a:avLst/>
          </a:prstGeom>
        </p:spPr>
      </p:pic>
    </p:spTree>
    <p:extLst>
      <p:ext uri="{BB962C8B-B14F-4D97-AF65-F5344CB8AC3E}">
        <p14:creationId xmlns:p14="http://schemas.microsoft.com/office/powerpoint/2010/main" val="2006964806"/>
      </p:ext>
    </p:extLst>
  </p:cSld>
  <p:clrMapOvr>
    <a:masterClrMapping/>
  </p:clrMapOvr>
  <mc:AlternateContent xmlns:mc="http://schemas.openxmlformats.org/markup-compatibility/2006" xmlns:p14="http://schemas.microsoft.com/office/powerpoint/2010/main">
    <mc:Choice Requires="p14">
      <p:transition p14:dur="10">
        <p:fade/>
      </p:transition>
    </mc:Choice>
    <mc:Fallback xmlns="">
      <p:transition>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a:bodyPr>
          <a:lstStyle/>
          <a:p>
            <a:r>
              <a:rPr lang="it-IT" sz="1800" i="1" dirty="0">
                <a:latin typeface="Arial" panose="020B0604020202020204" pitchFamily="34" charset="0"/>
                <a:cs typeface="Arial" panose="020B0604020202020204" pitchFamily="34" charset="0"/>
              </a:rPr>
              <a:t>Gli aspetti procedimentali </a:t>
            </a:r>
            <a:r>
              <a:rPr lang="it-IT" sz="1800" i="1" dirty="0" smtClean="0">
                <a:latin typeface="Arial" panose="020B0604020202020204" pitchFamily="34" charset="0"/>
                <a:cs typeface="Arial" panose="020B0604020202020204" pitchFamily="34" charset="0"/>
              </a:rPr>
              <a:t>della </a:t>
            </a:r>
            <a:r>
              <a:rPr lang="it-IT" sz="1800" i="1" dirty="0">
                <a:latin typeface="Arial" panose="020B0604020202020204" pitchFamily="34" charset="0"/>
                <a:cs typeface="Arial" panose="020B0604020202020204" pitchFamily="34" charset="0"/>
              </a:rPr>
              <a:t>CILAS</a:t>
            </a:r>
            <a:endParaRPr lang="it-IT" sz="1800" dirty="0"/>
          </a:p>
        </p:txBody>
      </p:sp>
      <p:sp>
        <p:nvSpPr>
          <p:cNvPr id="3" name="Segnaposto contenuto 2"/>
          <p:cNvSpPr>
            <a:spLocks noGrp="1"/>
          </p:cNvSpPr>
          <p:nvPr>
            <p:ph idx="1"/>
          </p:nvPr>
        </p:nvSpPr>
        <p:spPr/>
        <p:txBody>
          <a:bodyPr/>
          <a:lstStyle/>
          <a:p>
            <a:r>
              <a:rPr lang="it-IT" dirty="0" smtClean="0">
                <a:latin typeface="Arial" panose="020B0604020202020204" pitchFamily="34" charset="0"/>
                <a:cs typeface="Arial" panose="020B0604020202020204" pitchFamily="34" charset="0"/>
              </a:rPr>
              <a:t>Il modulo CILAS è obbligatorio e non si può modificare.</a:t>
            </a:r>
          </a:p>
          <a:p>
            <a:r>
              <a:rPr lang="it-IT" dirty="0" smtClean="0">
                <a:latin typeface="Arial" panose="020B0604020202020204" pitchFamily="34" charset="0"/>
                <a:cs typeface="Arial" panose="020B0604020202020204" pitchFamily="34" charset="0"/>
              </a:rPr>
              <a:t>Il modulo CILAS è obbligatorio anche per le varianti in corso d’opera alla CILAS originaria.</a:t>
            </a:r>
          </a:p>
          <a:p>
            <a:r>
              <a:rPr lang="it-IT" dirty="0" smtClean="0">
                <a:latin typeface="Arial" panose="020B0604020202020204" pitchFamily="34" charset="0"/>
                <a:cs typeface="Arial" panose="020B0604020202020204" pitchFamily="34" charset="0"/>
              </a:rPr>
              <a:t>Le CILAS di variante in corso d’opera possono essere presentate anche prima della fine dei lavori</a:t>
            </a:r>
            <a:r>
              <a:rPr lang="it-IT" dirty="0" smtClean="0"/>
              <a:t>.</a:t>
            </a:r>
          </a:p>
          <a:p>
            <a:r>
              <a:rPr lang="it-IT" dirty="0">
                <a:latin typeface="Arial" panose="020B0604020202020204" pitchFamily="34" charset="0"/>
                <a:cs typeface="Arial" panose="020B0604020202020204" pitchFamily="34" charset="0"/>
              </a:rPr>
              <a:t>Disciplina speciale quindi per le CILAS non si applica quanto previsto dal modulo 5 regionale, ossia possibilità di rappresentare le varianti finali all’interno della </a:t>
            </a:r>
            <a:r>
              <a:rPr lang="it-IT" dirty="0" smtClean="0">
                <a:latin typeface="Arial" panose="020B0604020202020204" pitchFamily="34" charset="0"/>
                <a:cs typeface="Arial" panose="020B0604020202020204" pitchFamily="34" charset="0"/>
              </a:rPr>
              <a:t>comunicazione </a:t>
            </a:r>
            <a:r>
              <a:rPr lang="it-IT" dirty="0">
                <a:latin typeface="Arial" panose="020B0604020202020204" pitchFamily="34" charset="0"/>
                <a:cs typeface="Arial" panose="020B0604020202020204" pitchFamily="34" charset="0"/>
              </a:rPr>
              <a:t>di fine lavori della </a:t>
            </a:r>
            <a:r>
              <a:rPr lang="it-IT" dirty="0" smtClean="0">
                <a:latin typeface="Arial" panose="020B0604020202020204" pitchFamily="34" charset="0"/>
                <a:cs typeface="Arial" panose="020B0604020202020204" pitchFamily="34" charset="0"/>
              </a:rPr>
              <a:t>CILA</a:t>
            </a:r>
            <a:r>
              <a:rPr lang="it-IT" dirty="0">
                <a:latin typeface="Arial" panose="020B0604020202020204" pitchFamily="34" charset="0"/>
                <a:cs typeface="Arial" panose="020B0604020202020204" pitchFamily="34" charset="0"/>
              </a:rPr>
              <a:t> </a:t>
            </a:r>
            <a:r>
              <a:rPr lang="it-IT" dirty="0" smtClean="0">
                <a:latin typeface="Arial" panose="020B0604020202020204" pitchFamily="34" charset="0"/>
                <a:cs typeface="Arial" panose="020B0604020202020204" pitchFamily="34" charset="0"/>
              </a:rPr>
              <a:t>(comma 13 </a:t>
            </a:r>
            <a:r>
              <a:rPr lang="it-IT" dirty="0" err="1" smtClean="0">
                <a:latin typeface="Arial" panose="020B0604020202020204" pitchFamily="34" charset="0"/>
                <a:cs typeface="Arial" panose="020B0604020202020204" pitchFamily="34" charset="0"/>
              </a:rPr>
              <a:t>quinquies</a:t>
            </a:r>
            <a:r>
              <a:rPr lang="it-IT" dirty="0" smtClean="0">
                <a:latin typeface="Arial" panose="020B0604020202020204" pitchFamily="34" charset="0"/>
                <a:cs typeface="Arial" panose="020B0604020202020204" pitchFamily="34" charset="0"/>
              </a:rPr>
              <a:t> art. 119 DL 34 del 2020 </a:t>
            </a:r>
            <a:r>
              <a:rPr lang="it-IT" sz="1600" i="1" dirty="0">
                <a:latin typeface="Arial" panose="020B0604020202020204" pitchFamily="34" charset="0"/>
                <a:cs typeface="Arial" panose="020B0604020202020204" pitchFamily="34" charset="0"/>
              </a:rPr>
              <a:t>[…] In caso di varianti in corso d'opera, queste sono comunicate alla fine dei lavori e costituiscono integrazione della CILA presentata</a:t>
            </a:r>
            <a:r>
              <a:rPr lang="it-IT" dirty="0">
                <a:latin typeface="Arial" panose="020B0604020202020204" pitchFamily="34" charset="0"/>
                <a:cs typeface="Arial" panose="020B0604020202020204" pitchFamily="34" charset="0"/>
              </a:rPr>
              <a:t>).</a:t>
            </a:r>
          </a:p>
        </p:txBody>
      </p:sp>
    </p:spTree>
    <p:extLst>
      <p:ext uri="{BB962C8B-B14F-4D97-AF65-F5344CB8AC3E}">
        <p14:creationId xmlns:p14="http://schemas.microsoft.com/office/powerpoint/2010/main" val="3139345642"/>
      </p:ext>
    </p:extLst>
  </p:cSld>
  <p:clrMapOvr>
    <a:masterClrMapping/>
  </p:clrMapOvr>
  <mc:AlternateContent xmlns:mc="http://schemas.openxmlformats.org/markup-compatibility/2006" xmlns:p14="http://schemas.microsoft.com/office/powerpoint/2010/main">
    <mc:Choice Requires="p14">
      <p:transition p14:dur="10">
        <p:fade/>
      </p:transition>
    </mc:Choice>
    <mc:Fallback xmlns="">
      <p:transition>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a:bodyPr>
          <a:lstStyle/>
          <a:p>
            <a:r>
              <a:rPr lang="it-IT" sz="1800" i="1" dirty="0">
                <a:latin typeface="Arial" panose="020B0604020202020204" pitchFamily="34" charset="0"/>
                <a:cs typeface="Arial" panose="020B0604020202020204" pitchFamily="34" charset="0"/>
              </a:rPr>
              <a:t>Gli aspetti procedimentali della CILAS</a:t>
            </a:r>
            <a:endParaRPr lang="it-IT" sz="1800" dirty="0"/>
          </a:p>
        </p:txBody>
      </p:sp>
      <p:pic>
        <p:nvPicPr>
          <p:cNvPr id="4" name="Segnaposto contenuto 3"/>
          <p:cNvPicPr>
            <a:picLocks noGrp="1" noChangeAspect="1"/>
          </p:cNvPicPr>
          <p:nvPr>
            <p:ph idx="1"/>
          </p:nvPr>
        </p:nvPicPr>
        <p:blipFill>
          <a:blip r:embed="rId2"/>
          <a:stretch>
            <a:fillRect/>
          </a:stretch>
        </p:blipFill>
        <p:spPr>
          <a:xfrm>
            <a:off x="1617618" y="2215356"/>
            <a:ext cx="4842237" cy="3264694"/>
          </a:xfrm>
          <a:prstGeom prst="rect">
            <a:avLst/>
          </a:prstGeom>
        </p:spPr>
      </p:pic>
      <p:pic>
        <p:nvPicPr>
          <p:cNvPr id="5" name="Immagine 4"/>
          <p:cNvPicPr>
            <a:picLocks noChangeAspect="1"/>
          </p:cNvPicPr>
          <p:nvPr/>
        </p:nvPicPr>
        <p:blipFill>
          <a:blip r:embed="rId3"/>
          <a:stretch>
            <a:fillRect/>
          </a:stretch>
        </p:blipFill>
        <p:spPr>
          <a:xfrm>
            <a:off x="6753225" y="2020808"/>
            <a:ext cx="4610100" cy="704850"/>
          </a:xfrm>
          <a:prstGeom prst="rect">
            <a:avLst/>
          </a:prstGeom>
        </p:spPr>
      </p:pic>
      <p:pic>
        <p:nvPicPr>
          <p:cNvPr id="7" name="Immagine 6"/>
          <p:cNvPicPr>
            <a:picLocks noChangeAspect="1"/>
          </p:cNvPicPr>
          <p:nvPr/>
        </p:nvPicPr>
        <p:blipFill>
          <a:blip r:embed="rId4"/>
          <a:stretch>
            <a:fillRect/>
          </a:stretch>
        </p:blipFill>
        <p:spPr>
          <a:xfrm>
            <a:off x="6459855" y="3051175"/>
            <a:ext cx="4695825" cy="2428875"/>
          </a:xfrm>
          <a:prstGeom prst="rect">
            <a:avLst/>
          </a:prstGeom>
        </p:spPr>
      </p:pic>
    </p:spTree>
    <p:extLst>
      <p:ext uri="{BB962C8B-B14F-4D97-AF65-F5344CB8AC3E}">
        <p14:creationId xmlns:p14="http://schemas.microsoft.com/office/powerpoint/2010/main" val="611950906"/>
      </p:ext>
    </p:extLst>
  </p:cSld>
  <p:clrMapOvr>
    <a:masterClrMapping/>
  </p:clrMapOvr>
  <mc:AlternateContent xmlns:mc="http://schemas.openxmlformats.org/markup-compatibility/2006" xmlns:p14="http://schemas.microsoft.com/office/powerpoint/2010/main">
    <mc:Choice Requires="p14">
      <p:transition p14:dur="10">
        <p:fade/>
      </p:transition>
    </mc:Choice>
    <mc:Fallback xmlns="">
      <p:transition>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a:bodyPr>
          <a:lstStyle/>
          <a:p>
            <a:r>
              <a:rPr lang="it-IT" sz="1800" i="1" dirty="0">
                <a:latin typeface="Arial" panose="020B0604020202020204" pitchFamily="34" charset="0"/>
                <a:cs typeface="Arial" panose="020B0604020202020204" pitchFamily="34" charset="0"/>
              </a:rPr>
              <a:t>Gli aspetti procedimentali </a:t>
            </a:r>
            <a:r>
              <a:rPr lang="it-IT" sz="1800" i="1" dirty="0" smtClean="0">
                <a:latin typeface="Arial" panose="020B0604020202020204" pitchFamily="34" charset="0"/>
                <a:cs typeface="Arial" panose="020B0604020202020204" pitchFamily="34" charset="0"/>
              </a:rPr>
              <a:t>della </a:t>
            </a:r>
            <a:r>
              <a:rPr lang="it-IT" sz="1800" i="1" dirty="0">
                <a:latin typeface="Arial" panose="020B0604020202020204" pitchFamily="34" charset="0"/>
                <a:cs typeface="Arial" panose="020B0604020202020204" pitchFamily="34" charset="0"/>
              </a:rPr>
              <a:t>CILAS</a:t>
            </a:r>
            <a:endParaRPr lang="it-IT" sz="1800" dirty="0"/>
          </a:p>
        </p:txBody>
      </p:sp>
      <p:sp>
        <p:nvSpPr>
          <p:cNvPr id="3" name="Segnaposto contenuto 2"/>
          <p:cNvSpPr>
            <a:spLocks noGrp="1"/>
          </p:cNvSpPr>
          <p:nvPr>
            <p:ph idx="1"/>
          </p:nvPr>
        </p:nvSpPr>
        <p:spPr/>
        <p:txBody>
          <a:bodyPr/>
          <a:lstStyle/>
          <a:p>
            <a:r>
              <a:rPr lang="it-IT" dirty="0" smtClean="0">
                <a:latin typeface="Arial" panose="020B0604020202020204" pitchFamily="34" charset="0"/>
                <a:cs typeface="Arial" panose="020B0604020202020204" pitchFamily="34" charset="0"/>
              </a:rPr>
              <a:t>Per la presentazione della CILAS riguardante interventi che in via ordinaria costituirebbero attività edilizia libera, è sufficiente la sola descrizione dell’intervento.</a:t>
            </a:r>
          </a:p>
          <a:p>
            <a:r>
              <a:rPr lang="it-IT" dirty="0" smtClean="0">
                <a:latin typeface="Arial" panose="020B0604020202020204" pitchFamily="34" charset="0"/>
                <a:cs typeface="Arial" panose="020B0604020202020204" pitchFamily="34" charset="0"/>
              </a:rPr>
              <a:t>Anche per gli altri interventi nel quadro 1 del modulo CILAS è richiesta la descrizione, anche in forma sintetica, delle opere da realizzare.</a:t>
            </a:r>
          </a:p>
          <a:p>
            <a:r>
              <a:rPr lang="it-IT" dirty="0" smtClean="0">
                <a:latin typeface="Arial" panose="020B0604020202020204" pitchFamily="34" charset="0"/>
                <a:cs typeface="Arial" panose="020B0604020202020204" pitchFamily="34" charset="0"/>
              </a:rPr>
              <a:t>Ogni altro allegato, descrittivo o grafico, contribuisce a rappresentare in modo esaustivo e chiaro l’intervento.</a:t>
            </a:r>
          </a:p>
          <a:p>
            <a:r>
              <a:rPr lang="it-IT" dirty="0" smtClean="0">
                <a:latin typeface="Arial" panose="020B0604020202020204" pitchFamily="34" charset="0"/>
                <a:cs typeface="Arial" panose="020B0604020202020204" pitchFamily="34" charset="0"/>
              </a:rPr>
              <a:t>Si ritengono invece dovuti gli allegati inerenti l’eventuale progettazione strutturale e il contenimento dei consumi energetici.</a:t>
            </a:r>
          </a:p>
          <a:p>
            <a:pPr lvl="7"/>
            <a:endParaRPr lang="it-IT" dirty="0">
              <a:latin typeface="Arial" panose="020B0604020202020204" pitchFamily="34" charset="0"/>
              <a:cs typeface="Arial" panose="020B0604020202020204" pitchFamily="34" charset="0"/>
            </a:endParaRPr>
          </a:p>
          <a:p>
            <a:pPr lvl="8"/>
            <a:r>
              <a:rPr lang="it-IT" dirty="0">
                <a:latin typeface="Arial" panose="020B0604020202020204" pitchFamily="34" charset="0"/>
                <a:cs typeface="Arial" panose="020B0604020202020204" pitchFamily="34" charset="0"/>
              </a:rPr>
              <a:t>                                                                                                </a:t>
            </a:r>
            <a:r>
              <a:rPr lang="it-IT" sz="1200" dirty="0">
                <a:latin typeface="Arial" panose="020B0604020202020204" pitchFamily="34" charset="0"/>
                <a:cs typeface="Arial" panose="020B0604020202020204" pitchFamily="34" charset="0"/>
              </a:rPr>
              <a:t>Parere Regione </a:t>
            </a:r>
            <a:r>
              <a:rPr lang="it-IT" sz="1200" dirty="0" err="1">
                <a:latin typeface="Arial" panose="020B0604020202020204" pitchFamily="34" charset="0"/>
                <a:cs typeface="Arial" panose="020B0604020202020204" pitchFamily="34" charset="0"/>
              </a:rPr>
              <a:t>prot</a:t>
            </a:r>
            <a:r>
              <a:rPr lang="it-IT" sz="1200" dirty="0">
                <a:latin typeface="Arial" panose="020B0604020202020204" pitchFamily="34" charset="0"/>
                <a:cs typeface="Arial" panose="020B0604020202020204" pitchFamily="34" charset="0"/>
              </a:rPr>
              <a:t>. 787655 del 31 agosto </a:t>
            </a:r>
            <a:r>
              <a:rPr lang="it-IT" dirty="0">
                <a:latin typeface="Arial" panose="020B0604020202020204" pitchFamily="34" charset="0"/>
                <a:cs typeface="Arial" panose="020B0604020202020204" pitchFamily="34" charset="0"/>
              </a:rPr>
              <a:t>2021</a:t>
            </a:r>
            <a:endParaRPr lang="it-IT" dirty="0" smtClean="0">
              <a:latin typeface="Arial" panose="020B0604020202020204" pitchFamily="34" charset="0"/>
              <a:cs typeface="Arial" panose="020B0604020202020204" pitchFamily="34" charset="0"/>
            </a:endParaRPr>
          </a:p>
          <a:p>
            <a:endParaRPr lang="it-IT" dirty="0">
              <a:latin typeface="Arial" panose="020B0604020202020204" pitchFamily="34" charset="0"/>
              <a:cs typeface="Arial" panose="020B0604020202020204" pitchFamily="34" charset="0"/>
            </a:endParaRPr>
          </a:p>
        </p:txBody>
      </p:sp>
      <p:pic>
        <p:nvPicPr>
          <p:cNvPr id="4" name="Immagine 3"/>
          <p:cNvPicPr>
            <a:picLocks noChangeAspect="1"/>
          </p:cNvPicPr>
          <p:nvPr/>
        </p:nvPicPr>
        <p:blipFill>
          <a:blip r:embed="rId2"/>
          <a:stretch>
            <a:fillRect/>
          </a:stretch>
        </p:blipFill>
        <p:spPr>
          <a:xfrm>
            <a:off x="1097280" y="4628052"/>
            <a:ext cx="6270852" cy="1958213"/>
          </a:xfrm>
          <a:prstGeom prst="rect">
            <a:avLst/>
          </a:prstGeom>
        </p:spPr>
      </p:pic>
      <p:pic>
        <p:nvPicPr>
          <p:cNvPr id="5" name="Immagine 4"/>
          <p:cNvPicPr>
            <a:picLocks noChangeAspect="1"/>
          </p:cNvPicPr>
          <p:nvPr/>
        </p:nvPicPr>
        <p:blipFill>
          <a:blip r:embed="rId3"/>
          <a:stretch>
            <a:fillRect/>
          </a:stretch>
        </p:blipFill>
        <p:spPr>
          <a:xfrm>
            <a:off x="7498080" y="5119835"/>
            <a:ext cx="4517844" cy="738563"/>
          </a:xfrm>
          <a:prstGeom prst="rect">
            <a:avLst/>
          </a:prstGeom>
        </p:spPr>
      </p:pic>
    </p:spTree>
    <p:extLst>
      <p:ext uri="{BB962C8B-B14F-4D97-AF65-F5344CB8AC3E}">
        <p14:creationId xmlns:p14="http://schemas.microsoft.com/office/powerpoint/2010/main" val="3202542032"/>
      </p:ext>
    </p:extLst>
  </p:cSld>
  <p:clrMapOvr>
    <a:masterClrMapping/>
  </p:clrMapOvr>
  <mc:AlternateContent xmlns:mc="http://schemas.openxmlformats.org/markup-compatibility/2006" xmlns:p14="http://schemas.microsoft.com/office/powerpoint/2010/main">
    <mc:Choice Requires="p14">
      <p:transition p14:dur="10">
        <p:fade/>
      </p:transition>
    </mc:Choice>
    <mc:Fallback xmlns="">
      <p:transition>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a:bodyPr>
          <a:lstStyle/>
          <a:p>
            <a:r>
              <a:rPr lang="it-IT" sz="1800" i="1" dirty="0">
                <a:latin typeface="Arial" panose="020B0604020202020204" pitchFamily="34" charset="0"/>
                <a:cs typeface="Arial" panose="020B0604020202020204" pitchFamily="34" charset="0"/>
              </a:rPr>
              <a:t>Gli aspetti procedimentali </a:t>
            </a:r>
            <a:r>
              <a:rPr lang="it-IT" sz="1800" i="1" dirty="0" smtClean="0">
                <a:latin typeface="Arial" panose="020B0604020202020204" pitchFamily="34" charset="0"/>
                <a:cs typeface="Arial" panose="020B0604020202020204" pitchFamily="34" charset="0"/>
              </a:rPr>
              <a:t>della </a:t>
            </a:r>
            <a:r>
              <a:rPr lang="it-IT" sz="1800" i="1" dirty="0">
                <a:latin typeface="Arial" panose="020B0604020202020204" pitchFamily="34" charset="0"/>
                <a:cs typeface="Arial" panose="020B0604020202020204" pitchFamily="34" charset="0"/>
              </a:rPr>
              <a:t>CILAS</a:t>
            </a:r>
            <a:endParaRPr lang="it-IT" sz="1800" dirty="0"/>
          </a:p>
        </p:txBody>
      </p:sp>
      <p:sp>
        <p:nvSpPr>
          <p:cNvPr id="3" name="Segnaposto contenuto 2"/>
          <p:cNvSpPr>
            <a:spLocks noGrp="1"/>
          </p:cNvSpPr>
          <p:nvPr>
            <p:ph idx="1"/>
          </p:nvPr>
        </p:nvSpPr>
        <p:spPr>
          <a:xfrm>
            <a:off x="1097280" y="1910579"/>
            <a:ext cx="10058400" cy="4023360"/>
          </a:xfrm>
        </p:spPr>
        <p:txBody>
          <a:bodyPr/>
          <a:lstStyle/>
          <a:p>
            <a:r>
              <a:rPr lang="it-IT" dirty="0" smtClean="0">
                <a:latin typeface="Arial" panose="020B0604020202020204" pitchFamily="34" charset="0"/>
                <a:cs typeface="Arial" panose="020B0604020202020204" pitchFamily="34" charset="0"/>
              </a:rPr>
              <a:t>Se l’intervento che beneficia del </a:t>
            </a:r>
            <a:r>
              <a:rPr lang="it-IT" dirty="0" err="1" smtClean="0">
                <a:latin typeface="Arial" panose="020B0604020202020204" pitchFamily="34" charset="0"/>
                <a:cs typeface="Arial" panose="020B0604020202020204" pitchFamily="34" charset="0"/>
              </a:rPr>
              <a:t>superbonus</a:t>
            </a:r>
            <a:r>
              <a:rPr lang="it-IT" dirty="0" smtClean="0">
                <a:latin typeface="Arial" panose="020B0604020202020204" pitchFamily="34" charset="0"/>
                <a:cs typeface="Arial" panose="020B0604020202020204" pitchFamily="34" charset="0"/>
              </a:rPr>
              <a:t> 110% riguarda sia parti condominiali sia parti di proprietà privata di singole unità immobiliari, nella parte di modulo denominata «Altri soggetti coinvolti» occorre compilare il quadro 2, eventualmente reiterando la compilazione (come precisa il modulo stesso).</a:t>
            </a:r>
          </a:p>
          <a:p>
            <a:endParaRPr lang="it-IT" dirty="0">
              <a:latin typeface="Arial" panose="020B0604020202020204" pitchFamily="34" charset="0"/>
              <a:cs typeface="Arial" panose="020B0604020202020204" pitchFamily="34" charset="0"/>
            </a:endParaRPr>
          </a:p>
          <a:p>
            <a:endParaRPr lang="it-IT" dirty="0" smtClean="0">
              <a:latin typeface="Arial" panose="020B0604020202020204" pitchFamily="34" charset="0"/>
              <a:cs typeface="Arial" panose="020B0604020202020204" pitchFamily="34" charset="0"/>
            </a:endParaRPr>
          </a:p>
          <a:p>
            <a:endParaRPr lang="it-IT" dirty="0">
              <a:latin typeface="Arial" panose="020B0604020202020204" pitchFamily="34" charset="0"/>
              <a:cs typeface="Arial" panose="020B0604020202020204" pitchFamily="34" charset="0"/>
            </a:endParaRPr>
          </a:p>
          <a:p>
            <a:endParaRPr lang="it-IT" dirty="0" smtClean="0">
              <a:latin typeface="Arial" panose="020B0604020202020204" pitchFamily="34" charset="0"/>
              <a:cs typeface="Arial" panose="020B0604020202020204" pitchFamily="34" charset="0"/>
            </a:endParaRPr>
          </a:p>
          <a:p>
            <a:endParaRPr lang="it-IT" dirty="0" smtClean="0">
              <a:latin typeface="Arial" panose="020B0604020202020204" pitchFamily="34" charset="0"/>
              <a:cs typeface="Arial" panose="020B0604020202020204" pitchFamily="34" charset="0"/>
            </a:endParaRPr>
          </a:p>
          <a:p>
            <a:r>
              <a:rPr lang="it-IT" dirty="0" smtClean="0">
                <a:latin typeface="Arial" panose="020B0604020202020204" pitchFamily="34" charset="0"/>
                <a:cs typeface="Arial" panose="020B0604020202020204" pitchFamily="34" charset="0"/>
              </a:rPr>
              <a:t>Importante per i successivi controlli fiscali.</a:t>
            </a:r>
            <a:endParaRPr lang="it-IT" dirty="0">
              <a:latin typeface="Arial" panose="020B0604020202020204" pitchFamily="34" charset="0"/>
              <a:cs typeface="Arial" panose="020B0604020202020204" pitchFamily="34" charset="0"/>
            </a:endParaRPr>
          </a:p>
          <a:p>
            <a:endParaRPr lang="it-IT" dirty="0" smtClean="0"/>
          </a:p>
          <a:p>
            <a:endParaRPr lang="it-IT" dirty="0"/>
          </a:p>
        </p:txBody>
      </p:sp>
      <p:pic>
        <p:nvPicPr>
          <p:cNvPr id="4" name="Immagine 3"/>
          <p:cNvPicPr>
            <a:picLocks noChangeAspect="1"/>
          </p:cNvPicPr>
          <p:nvPr/>
        </p:nvPicPr>
        <p:blipFill>
          <a:blip r:embed="rId2"/>
          <a:stretch>
            <a:fillRect/>
          </a:stretch>
        </p:blipFill>
        <p:spPr>
          <a:xfrm>
            <a:off x="1231306" y="3192098"/>
            <a:ext cx="7743825" cy="561975"/>
          </a:xfrm>
          <a:prstGeom prst="rect">
            <a:avLst/>
          </a:prstGeom>
        </p:spPr>
      </p:pic>
      <p:pic>
        <p:nvPicPr>
          <p:cNvPr id="5" name="Immagine 4"/>
          <p:cNvPicPr>
            <a:picLocks noChangeAspect="1"/>
          </p:cNvPicPr>
          <p:nvPr/>
        </p:nvPicPr>
        <p:blipFill>
          <a:blip r:embed="rId3"/>
          <a:stretch>
            <a:fillRect/>
          </a:stretch>
        </p:blipFill>
        <p:spPr>
          <a:xfrm>
            <a:off x="1212257" y="3922259"/>
            <a:ext cx="7781925" cy="1295400"/>
          </a:xfrm>
          <a:prstGeom prst="rect">
            <a:avLst/>
          </a:prstGeom>
        </p:spPr>
      </p:pic>
    </p:spTree>
    <p:extLst>
      <p:ext uri="{BB962C8B-B14F-4D97-AF65-F5344CB8AC3E}">
        <p14:creationId xmlns:p14="http://schemas.microsoft.com/office/powerpoint/2010/main" val="969266886"/>
      </p:ext>
    </p:extLst>
  </p:cSld>
  <p:clrMapOvr>
    <a:masterClrMapping/>
  </p:clrMapOvr>
  <mc:AlternateContent xmlns:mc="http://schemas.openxmlformats.org/markup-compatibility/2006" xmlns:p14="http://schemas.microsoft.com/office/powerpoint/2010/main">
    <mc:Choice Requires="p14">
      <p:transition p14:dur="10">
        <p:fade/>
      </p:transition>
    </mc:Choice>
    <mc:Fallback xmlns="">
      <p:transition>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a:bodyPr>
          <a:lstStyle/>
          <a:p>
            <a:r>
              <a:rPr lang="it-IT" sz="1800" i="1" dirty="0">
                <a:latin typeface="Arial" panose="020B0604020202020204" pitchFamily="34" charset="0"/>
                <a:cs typeface="Arial" panose="020B0604020202020204" pitchFamily="34" charset="0"/>
              </a:rPr>
              <a:t>Gli aspetti procedimentali </a:t>
            </a:r>
            <a:r>
              <a:rPr lang="it-IT" sz="1800" i="1" dirty="0" smtClean="0">
                <a:latin typeface="Arial" panose="020B0604020202020204" pitchFamily="34" charset="0"/>
                <a:cs typeface="Arial" panose="020B0604020202020204" pitchFamily="34" charset="0"/>
              </a:rPr>
              <a:t>della </a:t>
            </a:r>
            <a:r>
              <a:rPr lang="it-IT" sz="1800" i="1" dirty="0">
                <a:latin typeface="Arial" panose="020B0604020202020204" pitchFamily="34" charset="0"/>
                <a:cs typeface="Arial" panose="020B0604020202020204" pitchFamily="34" charset="0"/>
              </a:rPr>
              <a:t>CILAS</a:t>
            </a:r>
            <a:endParaRPr lang="it-IT" sz="1800" dirty="0"/>
          </a:p>
        </p:txBody>
      </p:sp>
      <p:sp>
        <p:nvSpPr>
          <p:cNvPr id="3" name="Segnaposto contenuto 2"/>
          <p:cNvSpPr>
            <a:spLocks noGrp="1"/>
          </p:cNvSpPr>
          <p:nvPr>
            <p:ph idx="1"/>
          </p:nvPr>
        </p:nvSpPr>
        <p:spPr/>
        <p:txBody>
          <a:bodyPr>
            <a:normAutofit fontScale="92500" lnSpcReduction="20000"/>
          </a:bodyPr>
          <a:lstStyle/>
          <a:p>
            <a:pPr algn="just">
              <a:lnSpc>
                <a:spcPct val="110000"/>
              </a:lnSpc>
              <a:spcBef>
                <a:spcPts val="0"/>
              </a:spcBef>
              <a:spcAft>
                <a:spcPts val="0"/>
              </a:spcAft>
            </a:pPr>
            <a:r>
              <a:rPr lang="it-IT" b="1" dirty="0" smtClean="0">
                <a:latin typeface="Arial" panose="020B0604020202020204" pitchFamily="34" charset="0"/>
                <a:cs typeface="Arial" panose="020B0604020202020204" pitchFamily="34" charset="0"/>
              </a:rPr>
              <a:t>Domanda: </a:t>
            </a:r>
            <a:r>
              <a:rPr lang="it-IT" dirty="0" smtClean="0">
                <a:latin typeface="Arial" panose="020B0604020202020204" pitchFamily="34" charset="0"/>
                <a:cs typeface="Arial" panose="020B0604020202020204" pitchFamily="34" charset="0"/>
              </a:rPr>
              <a:t>Al </a:t>
            </a:r>
            <a:r>
              <a:rPr lang="it-IT" dirty="0">
                <a:latin typeface="Arial" panose="020B0604020202020204" pitchFamily="34" charset="0"/>
                <a:cs typeface="Arial" panose="020B0604020202020204" pitchFamily="34" charset="0"/>
              </a:rPr>
              <a:t>punto 1 del modello non è contemplata la possibilità che fra gli “altri soggetti coinvolti” vi siano i proprietari di U.I. situate all’interno di edifici </a:t>
            </a:r>
            <a:r>
              <a:rPr lang="it-IT" dirty="0" smtClean="0">
                <a:latin typeface="Arial" panose="020B0604020202020204" pitchFamily="34" charset="0"/>
                <a:cs typeface="Arial" panose="020B0604020202020204" pitchFamily="34" charset="0"/>
              </a:rPr>
              <a:t>condominiali. Infatti </a:t>
            </a:r>
            <a:r>
              <a:rPr lang="it-IT" dirty="0">
                <a:latin typeface="Arial" panose="020B0604020202020204" pitchFamily="34" charset="0"/>
                <a:cs typeface="Arial" panose="020B0604020202020204" pitchFamily="34" charset="0"/>
              </a:rPr>
              <a:t>fra le caselle da spuntare sono presenti solamente:</a:t>
            </a:r>
          </a:p>
          <a:p>
            <a:pPr algn="just">
              <a:lnSpc>
                <a:spcPct val="110000"/>
              </a:lnSpc>
              <a:spcBef>
                <a:spcPts val="0"/>
              </a:spcBef>
              <a:spcAft>
                <a:spcPts val="0"/>
              </a:spcAft>
            </a:pPr>
            <a:r>
              <a:rPr lang="it-IT" dirty="0">
                <a:latin typeface="Arial" panose="020B0604020202020204" pitchFamily="34" charset="0"/>
                <a:cs typeface="Arial" panose="020B0604020202020204" pitchFamily="34" charset="0"/>
              </a:rPr>
              <a:t>¨ unità immobiliare unifamiliare</a:t>
            </a:r>
          </a:p>
          <a:p>
            <a:pPr algn="just">
              <a:lnSpc>
                <a:spcPct val="110000"/>
              </a:lnSpc>
              <a:spcBef>
                <a:spcPts val="0"/>
              </a:spcBef>
              <a:spcAft>
                <a:spcPts val="0"/>
              </a:spcAft>
            </a:pPr>
            <a:r>
              <a:rPr lang="it-IT" dirty="0">
                <a:latin typeface="Arial" panose="020B0604020202020204" pitchFamily="34" charset="0"/>
                <a:cs typeface="Arial" panose="020B0604020202020204" pitchFamily="34" charset="0"/>
              </a:rPr>
              <a:t>¨ unità immobiliare situata all’interno di edifici plurifamiliari che siano funzionalmente indipendenti e dispongano di uno o più accessi autonomi dall’esterno</a:t>
            </a:r>
          </a:p>
          <a:p>
            <a:pPr algn="just">
              <a:lnSpc>
                <a:spcPct val="110000"/>
              </a:lnSpc>
              <a:spcBef>
                <a:spcPts val="0"/>
              </a:spcBef>
              <a:spcAft>
                <a:spcPts val="0"/>
              </a:spcAft>
            </a:pPr>
            <a:r>
              <a:rPr lang="it-IT" dirty="0" smtClean="0">
                <a:latin typeface="Arial" panose="020B0604020202020204" pitchFamily="34" charset="0"/>
                <a:cs typeface="Arial" panose="020B0604020202020204" pitchFamily="34" charset="0"/>
              </a:rPr>
              <a:t>Essendo </a:t>
            </a:r>
            <a:r>
              <a:rPr lang="it-IT" dirty="0">
                <a:latin typeface="Arial" panose="020B0604020202020204" pitchFamily="34" charset="0"/>
                <a:cs typeface="Arial" panose="020B0604020202020204" pitchFamily="34" charset="0"/>
              </a:rPr>
              <a:t>tale eventualità esclusa dall’allegato in oggetto non è possibile inserire i “soggetti” proprietari di U.I. condominiali e, come tali, sarebbero esclusi dalle detrazioni Bonus </a:t>
            </a:r>
            <a:r>
              <a:rPr lang="it-IT" dirty="0" smtClean="0">
                <a:latin typeface="Arial" panose="020B0604020202020204" pitchFamily="34" charset="0"/>
                <a:cs typeface="Arial" panose="020B0604020202020204" pitchFamily="34" charset="0"/>
              </a:rPr>
              <a:t>110 tutti </a:t>
            </a:r>
            <a:r>
              <a:rPr lang="it-IT" dirty="0">
                <a:latin typeface="Arial" panose="020B0604020202020204" pitchFamily="34" charset="0"/>
                <a:cs typeface="Arial" panose="020B0604020202020204" pitchFamily="34" charset="0"/>
              </a:rPr>
              <a:t>gli “interventi Trainati” di competenza delle singole U.I</a:t>
            </a:r>
            <a:r>
              <a:rPr lang="it-IT" dirty="0" smtClean="0">
                <a:latin typeface="Arial" panose="020B0604020202020204" pitchFamily="34" charset="0"/>
                <a:cs typeface="Arial" panose="020B0604020202020204" pitchFamily="34" charset="0"/>
              </a:rPr>
              <a:t>.</a:t>
            </a:r>
            <a:r>
              <a:rPr lang="it-IT" dirty="0">
                <a:latin typeface="Arial" panose="020B0604020202020204" pitchFamily="34" charset="0"/>
                <a:cs typeface="Arial" panose="020B0604020202020204" pitchFamily="34" charset="0"/>
              </a:rPr>
              <a:t> </a:t>
            </a:r>
          </a:p>
          <a:p>
            <a:pPr algn="just">
              <a:lnSpc>
                <a:spcPct val="120000"/>
              </a:lnSpc>
              <a:spcBef>
                <a:spcPts val="0"/>
              </a:spcBef>
              <a:spcAft>
                <a:spcPts val="0"/>
              </a:spcAft>
            </a:pPr>
            <a:r>
              <a:rPr lang="it-IT" dirty="0">
                <a:latin typeface="Arial" panose="020B0604020202020204" pitchFamily="34" charset="0"/>
                <a:cs typeface="Arial" panose="020B0604020202020204" pitchFamily="34" charset="0"/>
              </a:rPr>
              <a:t>Chiedo, quindi, come si debba compilare il modello per non incorrere nella esclusione dalle detrazioni, tanto più che il modello presente nel Suap Telematico del comune di Parma è il medesimo scaricabile dal sito delle Regione E.R</a:t>
            </a:r>
            <a:r>
              <a:rPr lang="it-IT" dirty="0" smtClean="0">
                <a:latin typeface="Arial" panose="020B0604020202020204" pitchFamily="34" charset="0"/>
                <a:cs typeface="Arial" panose="020B0604020202020204" pitchFamily="34" charset="0"/>
              </a:rPr>
              <a:t>.</a:t>
            </a:r>
          </a:p>
          <a:p>
            <a:pPr algn="just">
              <a:lnSpc>
                <a:spcPct val="120000"/>
              </a:lnSpc>
              <a:spcBef>
                <a:spcPts val="0"/>
              </a:spcBef>
              <a:spcAft>
                <a:spcPts val="0"/>
              </a:spcAft>
            </a:pPr>
            <a:r>
              <a:rPr lang="it-IT" b="1" dirty="0" smtClean="0">
                <a:latin typeface="Arial" panose="020B0604020202020204" pitchFamily="34" charset="0"/>
                <a:cs typeface="Arial" panose="020B0604020202020204" pitchFamily="34" charset="0"/>
              </a:rPr>
              <a:t>Risposta: </a:t>
            </a:r>
            <a:r>
              <a:rPr lang="it-IT" dirty="0" smtClean="0">
                <a:latin typeface="Arial" panose="020B0604020202020204" pitchFamily="34" charset="0"/>
                <a:cs typeface="Arial" panose="020B0604020202020204" pitchFamily="34" charset="0"/>
              </a:rPr>
              <a:t>Occorre compilare il quadro 2 d</a:t>
            </a:r>
            <a:r>
              <a:rPr lang="it-IT" sz="2100" dirty="0">
                <a:latin typeface="Arial" panose="020B0604020202020204" pitchFamily="34" charset="0"/>
                <a:cs typeface="Arial" panose="020B0604020202020204" pitchFamily="34" charset="0"/>
              </a:rPr>
              <a:t>el modulo </a:t>
            </a:r>
            <a:r>
              <a:rPr lang="it-IT" sz="2100" dirty="0" smtClean="0">
                <a:latin typeface="Arial" panose="020B0604020202020204" pitchFamily="34" charset="0"/>
                <a:cs typeface="Arial" panose="020B0604020202020204" pitchFamily="34" charset="0"/>
              </a:rPr>
              <a:t>«ALTRI </a:t>
            </a:r>
            <a:r>
              <a:rPr lang="it-IT" sz="2100" dirty="0">
                <a:latin typeface="Arial" panose="020B0604020202020204" pitchFamily="34" charset="0"/>
                <a:cs typeface="Arial" panose="020B0604020202020204" pitchFamily="34" charset="0"/>
              </a:rPr>
              <a:t>SOGGETTI COINVOLTI</a:t>
            </a:r>
          </a:p>
          <a:p>
            <a:pPr algn="just">
              <a:lnSpc>
                <a:spcPct val="120000"/>
              </a:lnSpc>
              <a:spcBef>
                <a:spcPts val="0"/>
              </a:spcBef>
              <a:spcAft>
                <a:spcPts val="0"/>
              </a:spcAft>
            </a:pPr>
            <a:r>
              <a:rPr lang="it-IT" sz="2100" dirty="0">
                <a:latin typeface="Arial" panose="020B0604020202020204" pitchFamily="34" charset="0"/>
                <a:cs typeface="Arial" panose="020B0604020202020204" pitchFamily="34" charset="0"/>
              </a:rPr>
              <a:t>(ALLEGATO ALLA </a:t>
            </a:r>
            <a:r>
              <a:rPr lang="it-IT" sz="2100" dirty="0" smtClean="0">
                <a:latin typeface="Arial" panose="020B0604020202020204" pitchFamily="34" charset="0"/>
                <a:cs typeface="Arial" panose="020B0604020202020204" pitchFamily="34" charset="0"/>
              </a:rPr>
              <a:t>CILA-SUPERBONUS)»</a:t>
            </a:r>
            <a:endParaRPr lang="it-IT" sz="2100" dirty="0">
              <a:latin typeface="Arial" panose="020B0604020202020204" pitchFamily="34" charset="0"/>
              <a:cs typeface="Arial" panose="020B0604020202020204" pitchFamily="34" charset="0"/>
            </a:endParaRPr>
          </a:p>
          <a:p>
            <a:endParaRPr lang="it-IT" dirty="0"/>
          </a:p>
        </p:txBody>
      </p:sp>
    </p:spTree>
    <p:extLst>
      <p:ext uri="{BB962C8B-B14F-4D97-AF65-F5344CB8AC3E}">
        <p14:creationId xmlns:p14="http://schemas.microsoft.com/office/powerpoint/2010/main" val="412571245"/>
      </p:ext>
    </p:extLst>
  </p:cSld>
  <p:clrMapOvr>
    <a:masterClrMapping/>
  </p:clrMapOvr>
  <mc:AlternateContent xmlns:mc="http://schemas.openxmlformats.org/markup-compatibility/2006" xmlns:p14="http://schemas.microsoft.com/office/powerpoint/2010/main">
    <mc:Choice Requires="p14">
      <p:transition p14:dur="10">
        <p:fade/>
      </p:transition>
    </mc:Choice>
    <mc:Fallback xmlns="">
      <p:transition>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a:bodyPr>
          <a:lstStyle/>
          <a:p>
            <a:r>
              <a:rPr lang="it-IT" sz="1800" i="1" dirty="0">
                <a:latin typeface="Arial" panose="020B0604020202020204" pitchFamily="34" charset="0"/>
                <a:cs typeface="Arial" panose="020B0604020202020204" pitchFamily="34" charset="0"/>
              </a:rPr>
              <a:t>Gli aspetti procedimentali </a:t>
            </a:r>
            <a:r>
              <a:rPr lang="it-IT" sz="1800" i="1" dirty="0" smtClean="0">
                <a:latin typeface="Arial" panose="020B0604020202020204" pitchFamily="34" charset="0"/>
                <a:cs typeface="Arial" panose="020B0604020202020204" pitchFamily="34" charset="0"/>
              </a:rPr>
              <a:t>della </a:t>
            </a:r>
            <a:r>
              <a:rPr lang="it-IT" sz="1800" i="1" dirty="0">
                <a:latin typeface="Arial" panose="020B0604020202020204" pitchFamily="34" charset="0"/>
                <a:cs typeface="Arial" panose="020B0604020202020204" pitchFamily="34" charset="0"/>
              </a:rPr>
              <a:t>CILAS</a:t>
            </a:r>
            <a:endParaRPr lang="it-IT" sz="1800" dirty="0"/>
          </a:p>
        </p:txBody>
      </p:sp>
      <p:sp>
        <p:nvSpPr>
          <p:cNvPr id="3" name="Segnaposto contenuto 2"/>
          <p:cNvSpPr>
            <a:spLocks noGrp="1"/>
          </p:cNvSpPr>
          <p:nvPr>
            <p:ph idx="1"/>
          </p:nvPr>
        </p:nvSpPr>
        <p:spPr/>
        <p:txBody>
          <a:bodyPr/>
          <a:lstStyle/>
          <a:p>
            <a:pPr algn="just"/>
            <a:r>
              <a:rPr lang="it-IT" sz="1800" dirty="0" smtClean="0">
                <a:latin typeface="Arial" panose="020B0604020202020204" pitchFamily="34" charset="0"/>
                <a:cs typeface="Arial" panose="020B0604020202020204" pitchFamily="34" charset="0"/>
              </a:rPr>
              <a:t>Intervento complesso: intervento eseguito sullo stesso immobile comprendente opere che possono beneficiare del </a:t>
            </a:r>
            <a:r>
              <a:rPr lang="it-IT" sz="1800" dirty="0" err="1" smtClean="0">
                <a:latin typeface="Arial" panose="020B0604020202020204" pitchFamily="34" charset="0"/>
                <a:cs typeface="Arial" panose="020B0604020202020204" pitchFamily="34" charset="0"/>
              </a:rPr>
              <a:t>superbonus</a:t>
            </a:r>
            <a:r>
              <a:rPr lang="it-IT" sz="1800" dirty="0" smtClean="0">
                <a:latin typeface="Arial" panose="020B0604020202020204" pitchFamily="34" charset="0"/>
                <a:cs typeface="Arial" panose="020B0604020202020204" pitchFamily="34" charset="0"/>
              </a:rPr>
              <a:t> 110% ed opere che non possono beneficiare del </a:t>
            </a:r>
            <a:r>
              <a:rPr lang="it-IT" sz="1800" dirty="0" err="1" smtClean="0">
                <a:latin typeface="Arial" panose="020B0604020202020204" pitchFamily="34" charset="0"/>
                <a:cs typeface="Arial" panose="020B0604020202020204" pitchFamily="34" charset="0"/>
              </a:rPr>
              <a:t>superbonus</a:t>
            </a:r>
            <a:r>
              <a:rPr lang="it-IT" sz="1800" dirty="0" smtClean="0">
                <a:latin typeface="Arial" panose="020B0604020202020204" pitchFamily="34" charset="0"/>
                <a:cs typeface="Arial" panose="020B0604020202020204" pitchFamily="34" charset="0"/>
              </a:rPr>
              <a:t> 110%.</a:t>
            </a:r>
          </a:p>
          <a:p>
            <a:pPr algn="just"/>
            <a:r>
              <a:rPr lang="it-IT" sz="1800" dirty="0" smtClean="0">
                <a:latin typeface="Arial" panose="020B0604020202020204" pitchFamily="34" charset="0"/>
                <a:cs typeface="Arial" panose="020B0604020202020204" pitchFamily="34" charset="0"/>
              </a:rPr>
              <a:t>Dal 5 agosto 2021 occorre presentare due titoli edilizi:</a:t>
            </a:r>
          </a:p>
          <a:p>
            <a:pPr algn="just"/>
            <a:r>
              <a:rPr lang="it-IT" sz="1800" dirty="0" smtClean="0">
                <a:latin typeface="Arial" panose="020B0604020202020204" pitchFamily="34" charset="0"/>
                <a:cs typeface="Arial" panose="020B0604020202020204" pitchFamily="34" charset="0"/>
              </a:rPr>
              <a:t>- per le opere dell’intervento complesso che beneficiano del </a:t>
            </a:r>
            <a:r>
              <a:rPr lang="it-IT" sz="1800" dirty="0" err="1" smtClean="0">
                <a:latin typeface="Arial" panose="020B0604020202020204" pitchFamily="34" charset="0"/>
                <a:cs typeface="Arial" panose="020B0604020202020204" pitchFamily="34" charset="0"/>
              </a:rPr>
              <a:t>superbonus</a:t>
            </a:r>
            <a:r>
              <a:rPr lang="it-IT" sz="1800" dirty="0" smtClean="0">
                <a:latin typeface="Arial" panose="020B0604020202020204" pitchFamily="34" charset="0"/>
                <a:cs typeface="Arial" panose="020B0604020202020204" pitchFamily="34" charset="0"/>
              </a:rPr>
              <a:t> 110% si presenta la CILAS</a:t>
            </a:r>
          </a:p>
          <a:p>
            <a:pPr algn="just"/>
            <a:r>
              <a:rPr lang="it-IT" sz="1800" dirty="0" smtClean="0">
                <a:latin typeface="Arial" panose="020B0604020202020204" pitchFamily="34" charset="0"/>
                <a:cs typeface="Arial" panose="020B0604020202020204" pitchFamily="34" charset="0"/>
              </a:rPr>
              <a:t>- per le opere dell’intervento complesso che non beneficiano del </a:t>
            </a:r>
            <a:r>
              <a:rPr lang="it-IT" sz="1800" dirty="0" err="1" smtClean="0">
                <a:latin typeface="Arial" panose="020B0604020202020204" pitchFamily="34" charset="0"/>
                <a:cs typeface="Arial" panose="020B0604020202020204" pitchFamily="34" charset="0"/>
              </a:rPr>
              <a:t>superbonus</a:t>
            </a:r>
            <a:r>
              <a:rPr lang="it-IT" sz="1800" dirty="0" smtClean="0">
                <a:latin typeface="Arial" panose="020B0604020202020204" pitchFamily="34" charset="0"/>
                <a:cs typeface="Arial" panose="020B0604020202020204" pitchFamily="34" charset="0"/>
              </a:rPr>
              <a:t> 110% si presenta la relativa pratica edilizia (</a:t>
            </a:r>
            <a:r>
              <a:rPr lang="it-IT" sz="1800" dirty="0" err="1" smtClean="0">
                <a:latin typeface="Arial" panose="020B0604020202020204" pitchFamily="34" charset="0"/>
                <a:cs typeface="Arial" panose="020B0604020202020204" pitchFamily="34" charset="0"/>
              </a:rPr>
              <a:t>PdC</a:t>
            </a:r>
            <a:r>
              <a:rPr lang="it-IT" sz="1800" dirty="0" smtClean="0">
                <a:latin typeface="Arial" panose="020B0604020202020204" pitchFamily="34" charset="0"/>
                <a:cs typeface="Arial" panose="020B0604020202020204" pitchFamily="34" charset="0"/>
              </a:rPr>
              <a:t>, SCIA, CILA secondo LR 15/13 – attenzione stato legittimo)</a:t>
            </a:r>
          </a:p>
          <a:p>
            <a:pPr algn="just"/>
            <a:r>
              <a:rPr lang="it-IT" sz="1800" dirty="0" smtClean="0">
                <a:latin typeface="Arial" panose="020B0604020202020204" pitchFamily="34" charset="0"/>
                <a:cs typeface="Arial" panose="020B0604020202020204" pitchFamily="34" charset="0"/>
              </a:rPr>
              <a:t>Visto quanto richiede la compilazione del modulo CILAS al quadro d (punto d.3), occorre presentare prima la pratica delle opere che non beneficiano del </a:t>
            </a:r>
            <a:r>
              <a:rPr lang="it-IT" sz="1800" dirty="0" err="1" smtClean="0">
                <a:latin typeface="Arial" panose="020B0604020202020204" pitchFamily="34" charset="0"/>
                <a:cs typeface="Arial" panose="020B0604020202020204" pitchFamily="34" charset="0"/>
              </a:rPr>
              <a:t>superbonus</a:t>
            </a:r>
            <a:r>
              <a:rPr lang="it-IT" sz="1800" dirty="0" smtClean="0">
                <a:latin typeface="Arial" panose="020B0604020202020204" pitchFamily="34" charset="0"/>
                <a:cs typeface="Arial" panose="020B0604020202020204" pitchFamily="34" charset="0"/>
              </a:rPr>
              <a:t> 110% al fine di poter indicare il numero di protocollazione.</a:t>
            </a:r>
          </a:p>
          <a:p>
            <a:endParaRPr lang="it-IT" dirty="0"/>
          </a:p>
        </p:txBody>
      </p:sp>
      <p:pic>
        <p:nvPicPr>
          <p:cNvPr id="4" name="Immagine 3"/>
          <p:cNvPicPr>
            <a:picLocks noChangeAspect="1"/>
          </p:cNvPicPr>
          <p:nvPr/>
        </p:nvPicPr>
        <p:blipFill>
          <a:blip r:embed="rId2"/>
          <a:stretch>
            <a:fillRect/>
          </a:stretch>
        </p:blipFill>
        <p:spPr>
          <a:xfrm>
            <a:off x="4741679" y="5276489"/>
            <a:ext cx="6505575" cy="552450"/>
          </a:xfrm>
          <a:prstGeom prst="rect">
            <a:avLst/>
          </a:prstGeom>
        </p:spPr>
      </p:pic>
    </p:spTree>
    <p:extLst>
      <p:ext uri="{BB962C8B-B14F-4D97-AF65-F5344CB8AC3E}">
        <p14:creationId xmlns:p14="http://schemas.microsoft.com/office/powerpoint/2010/main" val="464290639"/>
      </p:ext>
    </p:extLst>
  </p:cSld>
  <p:clrMapOvr>
    <a:masterClrMapping/>
  </p:clrMapOvr>
  <mc:AlternateContent xmlns:mc="http://schemas.openxmlformats.org/markup-compatibility/2006" xmlns:p14="http://schemas.microsoft.com/office/powerpoint/2010/main">
    <mc:Choice Requires="p14">
      <p:transition p14:dur="10">
        <p:fade/>
      </p:transition>
    </mc:Choice>
    <mc:Fallback xmlns="">
      <p:transition>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a:bodyPr>
          <a:lstStyle/>
          <a:p>
            <a:r>
              <a:rPr lang="it-IT" sz="1800" i="1" dirty="0">
                <a:latin typeface="Arial" panose="020B0604020202020204" pitchFamily="34" charset="0"/>
                <a:cs typeface="Arial" panose="020B0604020202020204" pitchFamily="34" charset="0"/>
              </a:rPr>
              <a:t>Gli aspetti procedimentali della CILAS</a:t>
            </a:r>
            <a:endParaRPr lang="it-IT" sz="1800" dirty="0"/>
          </a:p>
        </p:txBody>
      </p:sp>
      <p:sp>
        <p:nvSpPr>
          <p:cNvPr id="3" name="Segnaposto contenuto 2"/>
          <p:cNvSpPr>
            <a:spLocks noGrp="1"/>
          </p:cNvSpPr>
          <p:nvPr>
            <p:ph idx="1"/>
          </p:nvPr>
        </p:nvSpPr>
        <p:spPr/>
        <p:txBody>
          <a:bodyPr>
            <a:normAutofit fontScale="92500" lnSpcReduction="10000"/>
          </a:bodyPr>
          <a:lstStyle/>
          <a:p>
            <a:pPr>
              <a:lnSpc>
                <a:spcPct val="100000"/>
              </a:lnSpc>
              <a:spcBef>
                <a:spcPts val="0"/>
              </a:spcBef>
              <a:spcAft>
                <a:spcPts val="0"/>
              </a:spcAft>
            </a:pPr>
            <a:r>
              <a:rPr lang="it-IT" sz="1800" dirty="0" smtClean="0">
                <a:latin typeface="Arial" panose="020B0604020202020204" pitchFamily="34" charset="0"/>
                <a:cs typeface="Arial" panose="020B0604020202020204" pitchFamily="34" charset="0"/>
              </a:rPr>
              <a:t>Comma </a:t>
            </a:r>
            <a:r>
              <a:rPr lang="it-IT" sz="1800" dirty="0">
                <a:latin typeface="Arial" panose="020B0604020202020204" pitchFamily="34" charset="0"/>
                <a:cs typeface="Arial" panose="020B0604020202020204" pitchFamily="34" charset="0"/>
              </a:rPr>
              <a:t>13 </a:t>
            </a:r>
            <a:r>
              <a:rPr lang="it-IT" sz="1800" dirty="0" err="1">
                <a:latin typeface="Arial" panose="020B0604020202020204" pitchFamily="34" charset="0"/>
                <a:cs typeface="Arial" panose="020B0604020202020204" pitchFamily="34" charset="0"/>
              </a:rPr>
              <a:t>quinquies</a:t>
            </a:r>
            <a:r>
              <a:rPr lang="it-IT" sz="1800" dirty="0">
                <a:latin typeface="Arial" panose="020B0604020202020204" pitchFamily="34" charset="0"/>
                <a:cs typeface="Arial" panose="020B0604020202020204" pitchFamily="34" charset="0"/>
              </a:rPr>
              <a:t> art. 119 DL 34 del </a:t>
            </a:r>
            <a:r>
              <a:rPr lang="it-IT" sz="1800" dirty="0" smtClean="0">
                <a:latin typeface="Arial" panose="020B0604020202020204" pitchFamily="34" charset="0"/>
                <a:cs typeface="Arial" panose="020B0604020202020204" pitchFamily="34" charset="0"/>
              </a:rPr>
              <a:t>2020: </a:t>
            </a:r>
            <a:r>
              <a:rPr lang="it-IT" sz="1800" i="1" dirty="0" smtClean="0">
                <a:latin typeface="Arial" panose="020B0604020202020204" pitchFamily="34" charset="0"/>
                <a:cs typeface="Arial" panose="020B0604020202020204" pitchFamily="34" charset="0"/>
              </a:rPr>
              <a:t>[…] Non è </a:t>
            </a:r>
            <a:r>
              <a:rPr lang="it-IT" sz="1800" i="1" dirty="0">
                <a:latin typeface="Arial" panose="020B0604020202020204" pitchFamily="34" charset="0"/>
                <a:cs typeface="Arial" panose="020B0604020202020204" pitchFamily="34" charset="0"/>
              </a:rPr>
              <a:t>richiesta, alla conclusione dei lavori, la segnalazione certificata di inizio </a:t>
            </a:r>
            <a:r>
              <a:rPr lang="it-IT" sz="1800" i="1" dirty="0" smtClean="0">
                <a:latin typeface="Arial" panose="020B0604020202020204" pitchFamily="34" charset="0"/>
                <a:cs typeface="Arial" panose="020B0604020202020204" pitchFamily="34" charset="0"/>
              </a:rPr>
              <a:t>attività </a:t>
            </a:r>
            <a:r>
              <a:rPr lang="it-IT" sz="1800" i="1" dirty="0">
                <a:latin typeface="Arial" panose="020B0604020202020204" pitchFamily="34" charset="0"/>
                <a:cs typeface="Arial" panose="020B0604020202020204" pitchFamily="34" charset="0"/>
              </a:rPr>
              <a:t>di cui all'articolo 24 del testo unico di cui al decreto del Presidente della Repubblica 6 giugno 2001, n. </a:t>
            </a:r>
            <a:r>
              <a:rPr lang="it-IT" sz="1800" i="1" dirty="0" smtClean="0">
                <a:latin typeface="Arial" panose="020B0604020202020204" pitchFamily="34" charset="0"/>
                <a:cs typeface="Arial" panose="020B0604020202020204" pitchFamily="34" charset="0"/>
              </a:rPr>
              <a:t>380 </a:t>
            </a:r>
            <a:r>
              <a:rPr lang="it-IT" sz="1800" dirty="0" smtClean="0">
                <a:latin typeface="Arial" panose="020B0604020202020204" pitchFamily="34" charset="0"/>
                <a:cs typeface="Arial" panose="020B0604020202020204" pitchFamily="34" charset="0"/>
              </a:rPr>
              <a:t>(art. 23 LR 15/13)</a:t>
            </a:r>
          </a:p>
          <a:p>
            <a:pPr>
              <a:lnSpc>
                <a:spcPct val="100000"/>
              </a:lnSpc>
              <a:spcBef>
                <a:spcPts val="0"/>
              </a:spcBef>
              <a:spcAft>
                <a:spcPts val="0"/>
              </a:spcAft>
            </a:pPr>
            <a:endParaRPr lang="it-IT" sz="1800" dirty="0" smtClean="0">
              <a:latin typeface="Arial" panose="020B0604020202020204" pitchFamily="34" charset="0"/>
              <a:cs typeface="Arial" panose="020B0604020202020204" pitchFamily="34" charset="0"/>
            </a:endParaRPr>
          </a:p>
          <a:p>
            <a:pPr>
              <a:lnSpc>
                <a:spcPct val="100000"/>
              </a:lnSpc>
              <a:spcBef>
                <a:spcPts val="0"/>
              </a:spcBef>
              <a:spcAft>
                <a:spcPts val="0"/>
              </a:spcAft>
            </a:pPr>
            <a:r>
              <a:rPr lang="it-IT" sz="1800" dirty="0" smtClean="0">
                <a:latin typeface="Arial" panose="020B0604020202020204" pitchFamily="34" charset="0"/>
                <a:cs typeface="Arial" panose="020B0604020202020204" pitchFamily="34" charset="0"/>
              </a:rPr>
              <a:t>Per intervento interamente soggetto a CILAS la fine lavori dovrà comprendere:</a:t>
            </a:r>
          </a:p>
          <a:p>
            <a:pPr marL="0" indent="0">
              <a:lnSpc>
                <a:spcPct val="100000"/>
              </a:lnSpc>
              <a:spcBef>
                <a:spcPts val="0"/>
              </a:spcBef>
              <a:spcAft>
                <a:spcPts val="0"/>
              </a:spcAft>
              <a:buNone/>
            </a:pPr>
            <a:r>
              <a:rPr lang="it-IT" sz="1800" dirty="0" smtClean="0">
                <a:latin typeface="Arial" panose="020B0604020202020204" pitchFamily="34" charset="0"/>
                <a:cs typeface="Arial" panose="020B0604020202020204" pitchFamily="34" charset="0"/>
              </a:rPr>
              <a:t>	- Certificazione prestazione energetica (salto di almeno due classi energetiche)</a:t>
            </a:r>
          </a:p>
          <a:p>
            <a:pPr marL="0" indent="0">
              <a:lnSpc>
                <a:spcPct val="100000"/>
              </a:lnSpc>
              <a:spcBef>
                <a:spcPts val="0"/>
              </a:spcBef>
              <a:spcAft>
                <a:spcPts val="0"/>
              </a:spcAft>
              <a:buNone/>
            </a:pPr>
            <a:r>
              <a:rPr lang="it-IT" sz="1800" dirty="0" smtClean="0">
                <a:latin typeface="Arial" panose="020B0604020202020204" pitchFamily="34" charset="0"/>
                <a:cs typeface="Arial" panose="020B0604020202020204" pitchFamily="34" charset="0"/>
              </a:rPr>
              <a:t>	- Collaudo statico in caso di interventi strutturali</a:t>
            </a:r>
          </a:p>
          <a:p>
            <a:pPr marL="0" indent="0">
              <a:lnSpc>
                <a:spcPct val="100000"/>
              </a:lnSpc>
              <a:spcBef>
                <a:spcPts val="0"/>
              </a:spcBef>
              <a:spcAft>
                <a:spcPts val="0"/>
              </a:spcAft>
              <a:buNone/>
            </a:pPr>
            <a:r>
              <a:rPr lang="it-IT" sz="1800" dirty="0" smtClean="0">
                <a:latin typeface="Arial" panose="020B0604020202020204" pitchFamily="34" charset="0"/>
                <a:cs typeface="Arial" panose="020B0604020202020204" pitchFamily="34" charset="0"/>
              </a:rPr>
              <a:t>	- Eventuale aggiornamento catastale</a:t>
            </a:r>
          </a:p>
          <a:p>
            <a:pPr marL="0" indent="0">
              <a:lnSpc>
                <a:spcPct val="100000"/>
              </a:lnSpc>
              <a:spcBef>
                <a:spcPts val="0"/>
              </a:spcBef>
              <a:spcAft>
                <a:spcPts val="0"/>
              </a:spcAft>
              <a:buNone/>
            </a:pPr>
            <a:r>
              <a:rPr lang="it-IT" sz="1800" dirty="0" smtClean="0">
                <a:latin typeface="Arial" panose="020B0604020202020204" pitchFamily="34" charset="0"/>
                <a:cs typeface="Arial" panose="020B0604020202020204" pitchFamily="34" charset="0"/>
              </a:rPr>
              <a:t>	- Presentazione SCEA facoltativa</a:t>
            </a:r>
          </a:p>
          <a:p>
            <a:pPr marL="0" indent="0">
              <a:lnSpc>
                <a:spcPct val="100000"/>
              </a:lnSpc>
              <a:spcBef>
                <a:spcPts val="0"/>
              </a:spcBef>
              <a:spcAft>
                <a:spcPts val="0"/>
              </a:spcAft>
              <a:buNone/>
            </a:pPr>
            <a:endParaRPr lang="it-IT" sz="1800" dirty="0">
              <a:latin typeface="Arial" panose="020B0604020202020204" pitchFamily="34" charset="0"/>
              <a:cs typeface="Arial" panose="020B0604020202020204" pitchFamily="34" charset="0"/>
            </a:endParaRPr>
          </a:p>
          <a:p>
            <a:r>
              <a:rPr lang="it-IT" sz="1800" dirty="0" smtClean="0">
                <a:latin typeface="Arial" panose="020B0604020202020204" pitchFamily="34" charset="0"/>
                <a:cs typeface="Arial" panose="020B0604020202020204" pitchFamily="34" charset="0"/>
              </a:rPr>
              <a:t> (vedere parere Regione </a:t>
            </a:r>
            <a:r>
              <a:rPr lang="it-IT" sz="1800" dirty="0" err="1">
                <a:latin typeface="Arial" panose="020B0604020202020204" pitchFamily="34" charset="0"/>
                <a:cs typeface="Arial" panose="020B0604020202020204" pitchFamily="34" charset="0"/>
              </a:rPr>
              <a:t>prot</a:t>
            </a:r>
            <a:r>
              <a:rPr lang="it-IT" sz="1800" dirty="0">
                <a:latin typeface="Arial" panose="020B0604020202020204" pitchFamily="34" charset="0"/>
                <a:cs typeface="Arial" panose="020B0604020202020204" pitchFamily="34" charset="0"/>
              </a:rPr>
              <a:t>. 787655 del 31 agosto </a:t>
            </a:r>
            <a:r>
              <a:rPr lang="it-IT" sz="1800" dirty="0" smtClean="0">
                <a:latin typeface="Arial" panose="020B0604020202020204" pitchFamily="34" charset="0"/>
                <a:cs typeface="Arial" panose="020B0604020202020204" pitchFamily="34" charset="0"/>
              </a:rPr>
              <a:t>2021 </a:t>
            </a:r>
            <a:r>
              <a:rPr lang="it-IT" sz="1500" i="1" dirty="0" smtClean="0">
                <a:latin typeface="Arial" panose="020B0604020202020204" pitchFamily="34" charset="0"/>
                <a:cs typeface="Arial" panose="020B0604020202020204" pitchFamily="34" charset="0"/>
              </a:rPr>
              <a:t>«…si </a:t>
            </a:r>
            <a:r>
              <a:rPr lang="it-IT" sz="1500" i="1" dirty="0">
                <a:latin typeface="Arial" panose="020B0604020202020204" pitchFamily="34" charset="0"/>
                <a:cs typeface="Arial" panose="020B0604020202020204" pitchFamily="34" charset="0"/>
              </a:rPr>
              <a:t>chiede quale sia la modulistica da utilizzare per comunicare la fine </a:t>
            </a:r>
            <a:r>
              <a:rPr lang="it-IT" sz="1500" i="1" dirty="0" smtClean="0">
                <a:latin typeface="Arial" panose="020B0604020202020204" pitchFamily="34" charset="0"/>
                <a:cs typeface="Arial" panose="020B0604020202020204" pitchFamily="34" charset="0"/>
              </a:rPr>
              <a:t>dei lavori edilizi avviati </a:t>
            </a:r>
            <a:r>
              <a:rPr lang="it-IT" sz="1500" i="1" dirty="0">
                <a:latin typeface="Arial" panose="020B0604020202020204" pitchFamily="34" charset="0"/>
                <a:cs typeface="Arial" panose="020B0604020202020204" pitchFamily="34" charset="0"/>
              </a:rPr>
              <a:t>con </a:t>
            </a:r>
            <a:r>
              <a:rPr lang="it-IT" sz="1500" i="1" dirty="0" smtClean="0">
                <a:latin typeface="Arial" panose="020B0604020202020204" pitchFamily="34" charset="0"/>
                <a:cs typeface="Arial" panose="020B0604020202020204" pitchFamily="34" charset="0"/>
              </a:rPr>
              <a:t>CILA-S. Risulta </a:t>
            </a:r>
            <a:r>
              <a:rPr lang="it-IT" sz="1500" i="1" dirty="0">
                <a:latin typeface="Arial" panose="020B0604020202020204" pitchFamily="34" charset="0"/>
                <a:cs typeface="Arial" panose="020B0604020202020204" pitchFamily="34" charset="0"/>
              </a:rPr>
              <a:t>che il Governo sia intenzionato a predisporre anche detto modulo di fine lavori speciale, Sarà nostra cura renderlo disponibile immediatamente dopo la sua </a:t>
            </a:r>
            <a:r>
              <a:rPr lang="it-IT" sz="1500" i="1" dirty="0" smtClean="0">
                <a:latin typeface="Arial" panose="020B0604020202020204" pitchFamily="34" charset="0"/>
                <a:cs typeface="Arial" panose="020B0604020202020204" pitchFamily="34" charset="0"/>
              </a:rPr>
              <a:t>approvazione…»)</a:t>
            </a:r>
          </a:p>
          <a:p>
            <a:pPr marL="0" indent="0">
              <a:lnSpc>
                <a:spcPct val="100000"/>
              </a:lnSpc>
              <a:spcBef>
                <a:spcPts val="0"/>
              </a:spcBef>
              <a:spcAft>
                <a:spcPts val="0"/>
              </a:spcAft>
              <a:buNone/>
            </a:pPr>
            <a:endParaRPr lang="it-IT" sz="1800" dirty="0">
              <a:latin typeface="Arial" panose="020B0604020202020204" pitchFamily="34" charset="0"/>
              <a:cs typeface="Arial" panose="020B0604020202020204" pitchFamily="34" charset="0"/>
            </a:endParaRPr>
          </a:p>
          <a:p>
            <a:pPr marL="0" indent="0">
              <a:lnSpc>
                <a:spcPct val="100000"/>
              </a:lnSpc>
              <a:spcBef>
                <a:spcPts val="0"/>
              </a:spcBef>
              <a:spcAft>
                <a:spcPts val="0"/>
              </a:spcAft>
              <a:buNone/>
            </a:pPr>
            <a:r>
              <a:rPr lang="it-IT" sz="1800" dirty="0" smtClean="0">
                <a:latin typeface="Arial" panose="020B0604020202020204" pitchFamily="34" charset="0"/>
                <a:cs typeface="Arial" panose="020B0604020202020204" pitchFamily="34" charset="0"/>
              </a:rPr>
              <a:t> Per intervento complesso:</a:t>
            </a:r>
          </a:p>
          <a:p>
            <a:pPr marL="0" indent="0">
              <a:lnSpc>
                <a:spcPct val="100000"/>
              </a:lnSpc>
              <a:spcBef>
                <a:spcPts val="0"/>
              </a:spcBef>
              <a:spcAft>
                <a:spcPts val="0"/>
              </a:spcAft>
              <a:buNone/>
            </a:pPr>
            <a:r>
              <a:rPr lang="it-IT" sz="1800" dirty="0" smtClean="0">
                <a:latin typeface="Arial" panose="020B0604020202020204" pitchFamily="34" charset="0"/>
                <a:cs typeface="Arial" panose="020B0604020202020204" pitchFamily="34" charset="0"/>
              </a:rPr>
              <a:t> 	- Ordinaria presentazione della documentazione di fine lavori (moduli 3, 4 e 5 regionali)</a:t>
            </a:r>
          </a:p>
          <a:p>
            <a:endParaRPr lang="it-IT" b="1" i="1" dirty="0" smtClean="0"/>
          </a:p>
          <a:p>
            <a:endParaRPr lang="it-IT" dirty="0"/>
          </a:p>
        </p:txBody>
      </p:sp>
    </p:spTree>
    <p:extLst>
      <p:ext uri="{BB962C8B-B14F-4D97-AF65-F5344CB8AC3E}">
        <p14:creationId xmlns:p14="http://schemas.microsoft.com/office/powerpoint/2010/main" val="4005667678"/>
      </p:ext>
    </p:extLst>
  </p:cSld>
  <p:clrMapOvr>
    <a:masterClrMapping/>
  </p:clrMapOvr>
  <mc:AlternateContent xmlns:mc="http://schemas.openxmlformats.org/markup-compatibility/2006" xmlns:p14="http://schemas.microsoft.com/office/powerpoint/2010/main">
    <mc:Choice Requires="p14">
      <p:transition p14:dur="10">
        <p:fade/>
      </p:transition>
    </mc:Choice>
    <mc:Fallback xmlns="">
      <p:transition>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a:bodyPr>
          <a:lstStyle/>
          <a:p>
            <a:r>
              <a:rPr lang="it-IT" sz="1800" i="1" dirty="0" err="1" smtClean="0">
                <a:latin typeface="Arial" panose="020B0604020202020204" pitchFamily="34" charset="0"/>
                <a:cs typeface="Arial" panose="020B0604020202020204" pitchFamily="34" charset="0"/>
              </a:rPr>
              <a:t>Superbonus</a:t>
            </a:r>
            <a:r>
              <a:rPr lang="it-IT" sz="1800" i="1" dirty="0" smtClean="0">
                <a:latin typeface="Arial" panose="020B0604020202020204" pitchFamily="34" charset="0"/>
                <a:cs typeface="Arial" panose="020B0604020202020204" pitchFamily="34" charset="0"/>
              </a:rPr>
              <a:t> 110%</a:t>
            </a:r>
            <a:endParaRPr lang="it-IT" sz="1800" i="1" dirty="0">
              <a:latin typeface="Arial" panose="020B0604020202020204" pitchFamily="34" charset="0"/>
              <a:cs typeface="Arial" panose="020B0604020202020204" pitchFamily="34" charset="0"/>
            </a:endParaRPr>
          </a:p>
        </p:txBody>
      </p:sp>
      <p:sp>
        <p:nvSpPr>
          <p:cNvPr id="5" name="Segnaposto contenuto 4"/>
          <p:cNvSpPr>
            <a:spLocks noGrp="1"/>
          </p:cNvSpPr>
          <p:nvPr>
            <p:ph idx="1"/>
          </p:nvPr>
        </p:nvSpPr>
        <p:spPr/>
        <p:txBody>
          <a:bodyPr/>
          <a:lstStyle/>
          <a:p>
            <a:r>
              <a:rPr lang="it-IT" dirty="0">
                <a:latin typeface="Arial" panose="020B0604020202020204" pitchFamily="34" charset="0"/>
                <a:cs typeface="Arial" panose="020B0604020202020204" pitchFamily="34" charset="0"/>
                <a:hlinkClick r:id="rId2"/>
              </a:rPr>
              <a:t>http://edilizia.comune.parma.it/suei</a:t>
            </a:r>
            <a:r>
              <a:rPr lang="it-IT" dirty="0" smtClean="0">
                <a:latin typeface="Arial" panose="020B0604020202020204" pitchFamily="34" charset="0"/>
                <a:cs typeface="Arial" panose="020B0604020202020204" pitchFamily="34" charset="0"/>
                <a:hlinkClick r:id="rId2"/>
              </a:rPr>
              <a:t>/</a:t>
            </a:r>
            <a:endParaRPr lang="it-IT" dirty="0" smtClean="0">
              <a:latin typeface="Arial" panose="020B0604020202020204" pitchFamily="34" charset="0"/>
              <a:cs typeface="Arial" panose="020B0604020202020204" pitchFamily="34" charset="0"/>
            </a:endParaRPr>
          </a:p>
          <a:p>
            <a:endParaRPr lang="it-IT" dirty="0">
              <a:latin typeface="Arial" panose="020B0604020202020204" pitchFamily="34" charset="0"/>
              <a:cs typeface="Arial" panose="020B0604020202020204" pitchFamily="34" charset="0"/>
            </a:endParaRPr>
          </a:p>
        </p:txBody>
      </p:sp>
      <p:pic>
        <p:nvPicPr>
          <p:cNvPr id="6" name="Immagine 5"/>
          <p:cNvPicPr>
            <a:picLocks noChangeAspect="1"/>
          </p:cNvPicPr>
          <p:nvPr/>
        </p:nvPicPr>
        <p:blipFill>
          <a:blip r:embed="rId3"/>
          <a:stretch>
            <a:fillRect/>
          </a:stretch>
        </p:blipFill>
        <p:spPr>
          <a:xfrm>
            <a:off x="2118360" y="2288406"/>
            <a:ext cx="8016240" cy="3334881"/>
          </a:xfrm>
          <a:prstGeom prst="rect">
            <a:avLst/>
          </a:prstGeom>
        </p:spPr>
      </p:pic>
    </p:spTree>
    <p:extLst>
      <p:ext uri="{BB962C8B-B14F-4D97-AF65-F5344CB8AC3E}">
        <p14:creationId xmlns:p14="http://schemas.microsoft.com/office/powerpoint/2010/main" val="328734783"/>
      </p:ext>
    </p:extLst>
  </p:cSld>
  <p:clrMapOvr>
    <a:masterClrMapping/>
  </p:clrMapOvr>
  <mc:AlternateContent xmlns:mc="http://schemas.openxmlformats.org/markup-compatibility/2006" xmlns:p14="http://schemas.microsoft.com/office/powerpoint/2010/main">
    <mc:Choice Requires="p14">
      <p:transition p14:dur="10">
        <p:fade/>
      </p:transition>
    </mc:Choice>
    <mc:Fallback xmlns="">
      <p:transition>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r>
              <a:rPr lang="it-IT" sz="2000" dirty="0" smtClean="0">
                <a:latin typeface="Arial" panose="020B0604020202020204" pitchFamily="34" charset="0"/>
                <a:cs typeface="Arial" panose="020B0604020202020204" pitchFamily="34" charset="0"/>
              </a:rPr>
              <a:t/>
            </a:r>
            <a:br>
              <a:rPr lang="it-IT" sz="2000" dirty="0" smtClean="0">
                <a:latin typeface="Arial" panose="020B0604020202020204" pitchFamily="34" charset="0"/>
                <a:cs typeface="Arial" panose="020B0604020202020204" pitchFamily="34" charset="0"/>
              </a:rPr>
            </a:br>
            <a:r>
              <a:rPr lang="it-IT" sz="2000" dirty="0">
                <a:latin typeface="Arial" panose="020B0604020202020204" pitchFamily="34" charset="0"/>
                <a:cs typeface="Arial" panose="020B0604020202020204" pitchFamily="34" charset="0"/>
              </a:rPr>
              <a:t/>
            </a:r>
            <a:br>
              <a:rPr lang="it-IT" sz="2000" dirty="0">
                <a:latin typeface="Arial" panose="020B0604020202020204" pitchFamily="34" charset="0"/>
                <a:cs typeface="Arial" panose="020B0604020202020204" pitchFamily="34" charset="0"/>
              </a:rPr>
            </a:br>
            <a:r>
              <a:rPr lang="it-IT" sz="2000" dirty="0" smtClean="0">
                <a:latin typeface="Arial" panose="020B0604020202020204" pitchFamily="34" charset="0"/>
                <a:cs typeface="Arial" panose="020B0604020202020204" pitchFamily="34" charset="0"/>
              </a:rPr>
              <a:t/>
            </a:r>
            <a:br>
              <a:rPr lang="it-IT" sz="2000" dirty="0" smtClean="0">
                <a:latin typeface="Arial" panose="020B0604020202020204" pitchFamily="34" charset="0"/>
                <a:cs typeface="Arial" panose="020B0604020202020204" pitchFamily="34" charset="0"/>
              </a:rPr>
            </a:br>
            <a:r>
              <a:rPr lang="it-IT" sz="2000" dirty="0">
                <a:latin typeface="Arial" panose="020B0604020202020204" pitchFamily="34" charset="0"/>
                <a:cs typeface="Arial" panose="020B0604020202020204" pitchFamily="34" charset="0"/>
              </a:rPr>
              <a:t/>
            </a:r>
            <a:br>
              <a:rPr lang="it-IT" sz="2000" dirty="0">
                <a:latin typeface="Arial" panose="020B0604020202020204" pitchFamily="34" charset="0"/>
                <a:cs typeface="Arial" panose="020B0604020202020204" pitchFamily="34" charset="0"/>
              </a:rPr>
            </a:br>
            <a:r>
              <a:rPr lang="it-IT" sz="2000" dirty="0" smtClean="0">
                <a:latin typeface="Arial" panose="020B0604020202020204" pitchFamily="34" charset="0"/>
                <a:cs typeface="Arial" panose="020B0604020202020204" pitchFamily="34" charset="0"/>
              </a:rPr>
              <a:t/>
            </a:r>
            <a:br>
              <a:rPr lang="it-IT" sz="2000" dirty="0" smtClean="0">
                <a:latin typeface="Arial" panose="020B0604020202020204" pitchFamily="34" charset="0"/>
                <a:cs typeface="Arial" panose="020B0604020202020204" pitchFamily="34" charset="0"/>
              </a:rPr>
            </a:br>
            <a:r>
              <a:rPr lang="it-IT" sz="2000" dirty="0">
                <a:latin typeface="Arial" panose="020B0604020202020204" pitchFamily="34" charset="0"/>
                <a:cs typeface="Arial" panose="020B0604020202020204" pitchFamily="34" charset="0"/>
              </a:rPr>
              <a:t/>
            </a:r>
            <a:br>
              <a:rPr lang="it-IT" sz="2000" dirty="0">
                <a:latin typeface="Arial" panose="020B0604020202020204" pitchFamily="34" charset="0"/>
                <a:cs typeface="Arial" panose="020B0604020202020204" pitchFamily="34" charset="0"/>
              </a:rPr>
            </a:br>
            <a:r>
              <a:rPr lang="it-IT" sz="2000" dirty="0" smtClean="0">
                <a:latin typeface="Arial" panose="020B0604020202020204" pitchFamily="34" charset="0"/>
                <a:cs typeface="Arial" panose="020B0604020202020204" pitchFamily="34" charset="0"/>
              </a:rPr>
              <a:t/>
            </a:r>
            <a:br>
              <a:rPr lang="it-IT" sz="2000" dirty="0" smtClean="0">
                <a:latin typeface="Arial" panose="020B0604020202020204" pitchFamily="34" charset="0"/>
                <a:cs typeface="Arial" panose="020B0604020202020204" pitchFamily="34" charset="0"/>
              </a:rPr>
            </a:br>
            <a:r>
              <a:rPr lang="it-IT" sz="2000" dirty="0">
                <a:latin typeface="Arial" panose="020B0604020202020204" pitchFamily="34" charset="0"/>
                <a:cs typeface="Arial" panose="020B0604020202020204" pitchFamily="34" charset="0"/>
              </a:rPr>
              <a:t/>
            </a:r>
            <a:br>
              <a:rPr lang="it-IT" sz="2000" dirty="0">
                <a:latin typeface="Arial" panose="020B0604020202020204" pitchFamily="34" charset="0"/>
                <a:cs typeface="Arial" panose="020B0604020202020204" pitchFamily="34" charset="0"/>
              </a:rPr>
            </a:br>
            <a:r>
              <a:rPr lang="it-IT" sz="2000" i="1" dirty="0" smtClean="0">
                <a:latin typeface="Arial" panose="020B0604020202020204" pitchFamily="34" charset="0"/>
                <a:cs typeface="Arial" panose="020B0604020202020204" pitchFamily="34" charset="0"/>
              </a:rPr>
              <a:t>Le </a:t>
            </a:r>
            <a:r>
              <a:rPr lang="it-IT" sz="2000" i="1" dirty="0">
                <a:latin typeface="Arial" panose="020B0604020202020204" pitchFamily="34" charset="0"/>
                <a:cs typeface="Arial" panose="020B0604020202020204" pitchFamily="34" charset="0"/>
              </a:rPr>
              <a:t>integrazioni necessarie per le pratiche presentate prima del 5 Agosto </a:t>
            </a:r>
            <a:r>
              <a:rPr lang="it-IT" sz="2000" i="1" dirty="0" smtClean="0">
                <a:latin typeface="Arial" panose="020B0604020202020204" pitchFamily="34" charset="0"/>
                <a:cs typeface="Arial" panose="020B0604020202020204" pitchFamily="34" charset="0"/>
              </a:rPr>
              <a:t>2021</a:t>
            </a:r>
            <a:endParaRPr lang="it-IT" i="1" dirty="0"/>
          </a:p>
        </p:txBody>
      </p:sp>
      <p:sp>
        <p:nvSpPr>
          <p:cNvPr id="3" name="Segnaposto contenuto 2"/>
          <p:cNvSpPr>
            <a:spLocks noGrp="1"/>
          </p:cNvSpPr>
          <p:nvPr>
            <p:ph idx="1"/>
          </p:nvPr>
        </p:nvSpPr>
        <p:spPr/>
        <p:txBody>
          <a:bodyPr>
            <a:normAutofit/>
          </a:bodyPr>
          <a:lstStyle/>
          <a:p>
            <a:r>
              <a:rPr lang="it-IT" sz="1800" dirty="0" smtClean="0">
                <a:latin typeface="Arial" panose="020B0604020202020204" pitchFamily="34" charset="0"/>
                <a:cs typeface="Arial" panose="020B0604020202020204" pitchFamily="34" charset="0"/>
              </a:rPr>
              <a:t>Pratiche edilizie presentate prima del 01/06/2021</a:t>
            </a:r>
          </a:p>
          <a:p>
            <a:r>
              <a:rPr lang="it-IT" sz="1800" u="sng" dirty="0" smtClean="0">
                <a:latin typeface="Arial" panose="020B0604020202020204" pitchFamily="34" charset="0"/>
                <a:cs typeface="Arial" panose="020B0604020202020204" pitchFamily="34" charset="0"/>
              </a:rPr>
              <a:t>Fino al 01/06/2021: </a:t>
            </a:r>
            <a:r>
              <a:rPr lang="it-IT" sz="1800" dirty="0" smtClean="0">
                <a:latin typeface="Arial" panose="020B0604020202020204" pitchFamily="34" charset="0"/>
                <a:cs typeface="Arial" panose="020B0604020202020204" pitchFamily="34" charset="0"/>
              </a:rPr>
              <a:t>non era vigente una disciplina statale speciale per i lavori </a:t>
            </a:r>
            <a:r>
              <a:rPr lang="it-IT" sz="1800" dirty="0" err="1" smtClean="0">
                <a:latin typeface="Arial" panose="020B0604020202020204" pitchFamily="34" charset="0"/>
                <a:cs typeface="Arial" panose="020B0604020202020204" pitchFamily="34" charset="0"/>
              </a:rPr>
              <a:t>superbonus</a:t>
            </a:r>
            <a:r>
              <a:rPr lang="it-IT" sz="1800" dirty="0" smtClean="0">
                <a:latin typeface="Arial" panose="020B0604020202020204" pitchFamily="34" charset="0"/>
                <a:cs typeface="Arial" panose="020B0604020202020204" pitchFamily="34" charset="0"/>
              </a:rPr>
              <a:t> 110% pertanto sia gli interventi complessi sia i soli interventi </a:t>
            </a:r>
            <a:r>
              <a:rPr lang="it-IT" sz="1800" dirty="0" err="1" smtClean="0">
                <a:latin typeface="Arial" panose="020B0604020202020204" pitchFamily="34" charset="0"/>
                <a:cs typeface="Arial" panose="020B0604020202020204" pitchFamily="34" charset="0"/>
              </a:rPr>
              <a:t>superbonus</a:t>
            </a:r>
            <a:r>
              <a:rPr lang="it-IT" sz="1800" dirty="0" smtClean="0">
                <a:latin typeface="Arial" panose="020B0604020202020204" pitchFamily="34" charset="0"/>
                <a:cs typeface="Arial" panose="020B0604020202020204" pitchFamily="34" charset="0"/>
              </a:rPr>
              <a:t> 110% sono stati correttamente presentati secondo la normale ordinaria disciplina edilizia regionale di cui alla LR 15/13.</a:t>
            </a:r>
          </a:p>
          <a:p>
            <a:r>
              <a:rPr lang="it-IT" sz="1800" i="1" dirty="0" smtClean="0">
                <a:latin typeface="Arial" panose="020B0604020202020204" pitchFamily="34" charset="0"/>
                <a:cs typeface="Arial" panose="020B0604020202020204" pitchFamily="34" charset="0"/>
              </a:rPr>
              <a:t>«Ne consegue la piena legittimità dei titoli edilizi presentati in conformità alla disciplina regionale ordinaria».</a:t>
            </a:r>
          </a:p>
          <a:p>
            <a:r>
              <a:rPr lang="it-IT" sz="1800" u="sng" dirty="0" smtClean="0">
                <a:latin typeface="Arial" panose="020B0604020202020204" pitchFamily="34" charset="0"/>
                <a:cs typeface="Arial" panose="020B0604020202020204" pitchFamily="34" charset="0"/>
              </a:rPr>
              <a:t>Dal 01/06/2021 al 04/08/2021: </a:t>
            </a:r>
            <a:r>
              <a:rPr lang="it-IT" sz="1800" dirty="0" smtClean="0">
                <a:latin typeface="Arial" panose="020B0604020202020204" pitchFamily="34" charset="0"/>
                <a:cs typeface="Arial" panose="020B0604020202020204" pitchFamily="34" charset="0"/>
              </a:rPr>
              <a:t>in vigore regime speciale CILAS ma senza indicazioni procedurali specifiche; </a:t>
            </a:r>
            <a:r>
              <a:rPr lang="it-IT" sz="1800" i="1" dirty="0" smtClean="0">
                <a:latin typeface="Arial" panose="020B0604020202020204" pitchFamily="34" charset="0"/>
                <a:cs typeface="Arial" panose="020B0604020202020204" pitchFamily="34" charset="0"/>
              </a:rPr>
              <a:t>«le relative pratiche edilizie sono state legittimamente presentate sia con il titolo ordinario di riferimento, sia con due titoli edilizi distinti».</a:t>
            </a:r>
          </a:p>
          <a:p>
            <a:r>
              <a:rPr lang="it-IT" sz="1800" dirty="0" smtClean="0">
                <a:latin typeface="Arial" panose="020B0604020202020204" pitchFamily="34" charset="0"/>
                <a:cs typeface="Arial" panose="020B0604020202020204" pitchFamily="34" charset="0"/>
              </a:rPr>
              <a:t>La Regione nel proprio documento relativo agli interventi che beneficiano del </a:t>
            </a:r>
            <a:r>
              <a:rPr lang="it-IT" sz="1800" dirty="0" err="1" smtClean="0">
                <a:latin typeface="Arial" panose="020B0604020202020204" pitchFamily="34" charset="0"/>
                <a:cs typeface="Arial" panose="020B0604020202020204" pitchFamily="34" charset="0"/>
              </a:rPr>
              <a:t>superbonus</a:t>
            </a:r>
            <a:r>
              <a:rPr lang="it-IT" sz="1800" dirty="0" smtClean="0">
                <a:latin typeface="Arial" panose="020B0604020202020204" pitchFamily="34" charset="0"/>
                <a:cs typeface="Arial" panose="020B0604020202020204" pitchFamily="34" charset="0"/>
              </a:rPr>
              <a:t> raccomanda di integrare i titoli edilizi già presentati con la presentazione del modulo CILAS avente mero valore ricognitivo, chiarendo che viene integrata per meglio individuare gli interventi che beneficiano del </a:t>
            </a:r>
            <a:r>
              <a:rPr lang="it-IT" sz="1800" dirty="0" err="1" smtClean="0">
                <a:latin typeface="Arial" panose="020B0604020202020204" pitchFamily="34" charset="0"/>
                <a:cs typeface="Arial" panose="020B0604020202020204" pitchFamily="34" charset="0"/>
              </a:rPr>
              <a:t>superbonus</a:t>
            </a:r>
            <a:r>
              <a:rPr lang="it-IT" sz="1800" dirty="0" smtClean="0">
                <a:latin typeface="Arial" panose="020B0604020202020204" pitchFamily="34" charset="0"/>
                <a:cs typeface="Arial" panose="020B0604020202020204" pitchFamily="34" charset="0"/>
              </a:rPr>
              <a:t> e i soggetti beneficiari.</a:t>
            </a:r>
            <a:endParaRPr lang="it-IT" sz="1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968651703"/>
      </p:ext>
    </p:extLst>
  </p:cSld>
  <p:clrMapOvr>
    <a:masterClrMapping/>
  </p:clrMapOvr>
  <mc:AlternateContent xmlns:mc="http://schemas.openxmlformats.org/markup-compatibility/2006" xmlns:p14="http://schemas.microsoft.com/office/powerpoint/2010/main">
    <mc:Choice Requires="p14">
      <p:transition p14:dur="10">
        <p:fade/>
      </p:transition>
    </mc:Choice>
    <mc:Fallback xmlns="">
      <p:transition>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a:bodyPr>
          <a:lstStyle/>
          <a:p>
            <a:r>
              <a:rPr lang="it-IT" sz="1800" i="1" dirty="0">
                <a:latin typeface="Arial" panose="020B0604020202020204" pitchFamily="34" charset="0"/>
                <a:cs typeface="Arial" panose="020B0604020202020204" pitchFamily="34" charset="0"/>
              </a:rPr>
              <a:t>Gli aspetti procedimentali della CILAS</a:t>
            </a:r>
            <a:endParaRPr lang="it-IT" sz="1800" dirty="0"/>
          </a:p>
        </p:txBody>
      </p:sp>
      <p:sp>
        <p:nvSpPr>
          <p:cNvPr id="3" name="Segnaposto contenuto 2"/>
          <p:cNvSpPr>
            <a:spLocks noGrp="1"/>
          </p:cNvSpPr>
          <p:nvPr>
            <p:ph idx="1"/>
          </p:nvPr>
        </p:nvSpPr>
        <p:spPr/>
        <p:txBody>
          <a:bodyPr/>
          <a:lstStyle/>
          <a:p>
            <a:r>
              <a:rPr lang="it-IT" dirty="0">
                <a:latin typeface="Arial" panose="020B0604020202020204" pitchFamily="34" charset="0"/>
                <a:cs typeface="Arial" panose="020B0604020202020204" pitchFamily="34" charset="0"/>
              </a:rPr>
              <a:t>https://territorio.regione.emilia-romagna.it/codice-territorio</a:t>
            </a:r>
          </a:p>
          <a:p>
            <a:endParaRPr lang="it-IT" dirty="0"/>
          </a:p>
          <a:p>
            <a:endParaRPr lang="it-IT" dirty="0" smtClean="0"/>
          </a:p>
          <a:p>
            <a:endParaRPr lang="it-IT" dirty="0" smtClean="0"/>
          </a:p>
          <a:p>
            <a:r>
              <a:rPr lang="it-IT" dirty="0">
                <a:latin typeface="Arial" panose="020B0604020202020204" pitchFamily="34" charset="0"/>
                <a:cs typeface="Arial" panose="020B0604020202020204" pitchFamily="34" charset="0"/>
              </a:rPr>
              <a:t>https://territorio.regione.emilia-romagna.it/notizie/2021/modulo-unico-per-il-superbonus</a:t>
            </a:r>
          </a:p>
          <a:p>
            <a:r>
              <a:rPr lang="it-IT" dirty="0" smtClean="0">
                <a:latin typeface="Arial" panose="020B0604020202020204" pitchFamily="34" charset="0"/>
                <a:cs typeface="Arial" panose="020B0604020202020204" pitchFamily="34" charset="0"/>
              </a:rPr>
              <a:t>Il Comune esegue sulle CILAS i normali controlli di competenza, formali e di merito (sorteggio 10%).</a:t>
            </a:r>
          </a:p>
          <a:p>
            <a:r>
              <a:rPr lang="it-IT" dirty="0" smtClean="0">
                <a:latin typeface="Arial" panose="020B0604020202020204" pitchFamily="34" charset="0"/>
                <a:cs typeface="Arial" panose="020B0604020202020204" pitchFamily="34" charset="0"/>
              </a:rPr>
              <a:t>Ad oggi presso il Comune di Parma sono state presentate 107 CILAS di cui 6 rese improcedibili per carenza documentale all’atto di presentazione (controllo formale).</a:t>
            </a:r>
            <a:endParaRPr lang="it-IT" dirty="0">
              <a:latin typeface="Arial" panose="020B0604020202020204" pitchFamily="34" charset="0"/>
              <a:cs typeface="Arial" panose="020B0604020202020204" pitchFamily="34" charset="0"/>
            </a:endParaRPr>
          </a:p>
        </p:txBody>
      </p:sp>
      <p:pic>
        <p:nvPicPr>
          <p:cNvPr id="4" name="Immagine 3"/>
          <p:cNvPicPr>
            <a:picLocks noChangeAspect="1"/>
          </p:cNvPicPr>
          <p:nvPr/>
        </p:nvPicPr>
        <p:blipFill>
          <a:blip r:embed="rId2"/>
          <a:stretch>
            <a:fillRect/>
          </a:stretch>
        </p:blipFill>
        <p:spPr>
          <a:xfrm>
            <a:off x="1482294" y="2194598"/>
            <a:ext cx="9288372" cy="980220"/>
          </a:xfrm>
          <a:prstGeom prst="rect">
            <a:avLst/>
          </a:prstGeom>
        </p:spPr>
      </p:pic>
    </p:spTree>
    <p:extLst>
      <p:ext uri="{BB962C8B-B14F-4D97-AF65-F5344CB8AC3E}">
        <p14:creationId xmlns:p14="http://schemas.microsoft.com/office/powerpoint/2010/main" val="956395781"/>
      </p:ext>
    </p:extLst>
  </p:cSld>
  <p:clrMapOvr>
    <a:masterClrMapping/>
  </p:clrMapOvr>
  <mc:AlternateContent xmlns:mc="http://schemas.openxmlformats.org/markup-compatibility/2006" xmlns:p14="http://schemas.microsoft.com/office/powerpoint/2010/main">
    <mc:Choice Requires="p14">
      <p:transition p14:dur="10">
        <p:fade/>
      </p:transition>
    </mc:Choice>
    <mc:Fallback xmlns="">
      <p:transition>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a:latin typeface="Arial" panose="020B0604020202020204" pitchFamily="34" charset="0"/>
                <a:cs typeface="Arial" panose="020B0604020202020204" pitchFamily="34" charset="0"/>
              </a:rPr>
              <a:t>Grazie </a:t>
            </a:r>
            <a:r>
              <a:rPr lang="it-IT" dirty="0" smtClean="0">
                <a:latin typeface="Arial" panose="020B0604020202020204" pitchFamily="34" charset="0"/>
                <a:cs typeface="Arial" panose="020B0604020202020204" pitchFamily="34" charset="0"/>
              </a:rPr>
              <a:t>dell’attenzione e buon lavoro</a:t>
            </a:r>
            <a:endParaRPr lang="it-IT" dirty="0">
              <a:latin typeface="Arial" panose="020B0604020202020204" pitchFamily="34" charset="0"/>
              <a:cs typeface="Arial" panose="020B0604020202020204" pitchFamily="34" charset="0"/>
            </a:endParaRPr>
          </a:p>
        </p:txBody>
      </p:sp>
      <p:sp>
        <p:nvSpPr>
          <p:cNvPr id="3" name="Segnaposto contenuto 2"/>
          <p:cNvSpPr>
            <a:spLocks noGrp="1"/>
          </p:cNvSpPr>
          <p:nvPr>
            <p:ph idx="1"/>
          </p:nvPr>
        </p:nvSpPr>
        <p:spPr/>
        <p:txBody>
          <a:bodyPr/>
          <a:lstStyle/>
          <a:p>
            <a:pPr marL="36900" indent="0">
              <a:buNone/>
            </a:pPr>
            <a:r>
              <a:rPr lang="it-IT" dirty="0" smtClean="0">
                <a:latin typeface="Arial" panose="020B0604020202020204" pitchFamily="34" charset="0"/>
                <a:cs typeface="Arial" panose="020B0604020202020204" pitchFamily="34" charset="0"/>
              </a:rPr>
              <a:t>http://www.suei.comune.parma.it/suei/suei.asp?ID=12&amp;page=1&amp;direct=true&amp;IdMenu=23</a:t>
            </a:r>
          </a:p>
          <a:p>
            <a:endParaRPr lang="it-IT" dirty="0"/>
          </a:p>
        </p:txBody>
      </p:sp>
      <p:pic>
        <p:nvPicPr>
          <p:cNvPr id="4" name="Immagine 3"/>
          <p:cNvPicPr>
            <a:picLocks noChangeAspect="1"/>
          </p:cNvPicPr>
          <p:nvPr/>
        </p:nvPicPr>
        <p:blipFill>
          <a:blip r:embed="rId2"/>
          <a:stretch>
            <a:fillRect/>
          </a:stretch>
        </p:blipFill>
        <p:spPr>
          <a:xfrm>
            <a:off x="1107929" y="2177142"/>
            <a:ext cx="5698294" cy="3934097"/>
          </a:xfrm>
          <a:prstGeom prst="rect">
            <a:avLst/>
          </a:prstGeom>
        </p:spPr>
      </p:pic>
      <p:sp>
        <p:nvSpPr>
          <p:cNvPr id="5" name="CasellaDiTesto 4"/>
          <p:cNvSpPr txBox="1"/>
          <p:nvPr/>
        </p:nvSpPr>
        <p:spPr>
          <a:xfrm>
            <a:off x="9213669" y="5187909"/>
            <a:ext cx="2447109" cy="923330"/>
          </a:xfrm>
          <a:prstGeom prst="rect">
            <a:avLst/>
          </a:prstGeom>
          <a:noFill/>
        </p:spPr>
        <p:txBody>
          <a:bodyPr wrap="square" rtlCol="0">
            <a:spAutoFit/>
          </a:bodyPr>
          <a:lstStyle/>
          <a:p>
            <a:endParaRPr lang="it-IT" i="1" dirty="0" smtClean="0">
              <a:latin typeface="Arial" panose="020B0604020202020204" pitchFamily="34" charset="0"/>
              <a:cs typeface="Arial" panose="020B0604020202020204" pitchFamily="34" charset="0"/>
            </a:endParaRPr>
          </a:p>
          <a:p>
            <a:r>
              <a:rPr lang="it-IT" i="1" dirty="0" smtClean="0">
                <a:latin typeface="Arial" panose="020B0604020202020204" pitchFamily="34" charset="0"/>
                <a:cs typeface="Arial" panose="020B0604020202020204" pitchFamily="34" charset="0"/>
              </a:rPr>
              <a:t>Daniela Rossi</a:t>
            </a:r>
          </a:p>
          <a:p>
            <a:endParaRPr lang="it-IT" i="1" dirty="0" smtClean="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759651655"/>
      </p:ext>
    </p:extLst>
  </p:cSld>
  <p:clrMapOvr>
    <a:masterClrMapping/>
  </p:clrMapOvr>
  <mc:AlternateContent xmlns:mc="http://schemas.openxmlformats.org/markup-compatibility/2006" xmlns:p14="http://schemas.microsoft.com/office/powerpoint/2010/main">
    <mc:Choice Requires="p14">
      <p:transition p14:dur="10">
        <p:fade/>
      </p:transition>
    </mc:Choice>
    <mc:Fallback xmlns="">
      <p:transition>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a:bodyPr>
          <a:lstStyle/>
          <a:p>
            <a:r>
              <a:rPr lang="it-IT" sz="1800" i="1" dirty="0" err="1" smtClean="0">
                <a:latin typeface="Arial" panose="020B0604020202020204" pitchFamily="34" charset="0"/>
                <a:cs typeface="Arial" panose="020B0604020202020204" pitchFamily="34" charset="0"/>
              </a:rPr>
              <a:t>Superbonus</a:t>
            </a:r>
            <a:r>
              <a:rPr lang="it-IT" sz="1800" i="1" dirty="0" smtClean="0">
                <a:latin typeface="Arial" panose="020B0604020202020204" pitchFamily="34" charset="0"/>
                <a:cs typeface="Arial" panose="020B0604020202020204" pitchFamily="34" charset="0"/>
              </a:rPr>
              <a:t> 110%</a:t>
            </a:r>
            <a:endParaRPr lang="it-IT" sz="1800" i="1" dirty="0">
              <a:latin typeface="Arial" panose="020B0604020202020204" pitchFamily="34" charset="0"/>
              <a:cs typeface="Arial" panose="020B0604020202020204" pitchFamily="34" charset="0"/>
            </a:endParaRPr>
          </a:p>
        </p:txBody>
      </p:sp>
      <p:pic>
        <p:nvPicPr>
          <p:cNvPr id="5" name="Segnaposto contenuto 4"/>
          <p:cNvPicPr>
            <a:picLocks noGrp="1" noChangeAspect="1"/>
          </p:cNvPicPr>
          <p:nvPr>
            <p:ph idx="1"/>
          </p:nvPr>
        </p:nvPicPr>
        <p:blipFill>
          <a:blip r:embed="rId2"/>
          <a:stretch>
            <a:fillRect/>
          </a:stretch>
        </p:blipFill>
        <p:spPr>
          <a:xfrm>
            <a:off x="1316038" y="1957388"/>
            <a:ext cx="9620250" cy="3800475"/>
          </a:xfrm>
          <a:prstGeom prst="rect">
            <a:avLst/>
          </a:prstGeom>
        </p:spPr>
      </p:pic>
    </p:spTree>
    <p:extLst>
      <p:ext uri="{BB962C8B-B14F-4D97-AF65-F5344CB8AC3E}">
        <p14:creationId xmlns:p14="http://schemas.microsoft.com/office/powerpoint/2010/main" val="1812799831"/>
      </p:ext>
    </p:extLst>
  </p:cSld>
  <p:clrMapOvr>
    <a:masterClrMapping/>
  </p:clrMapOvr>
  <mc:AlternateContent xmlns:mc="http://schemas.openxmlformats.org/markup-compatibility/2006" xmlns:p14="http://schemas.microsoft.com/office/powerpoint/2010/main">
    <mc:Choice Requires="p14">
      <p:transition p14:dur="10">
        <p:fade/>
      </p:transition>
    </mc:Choice>
    <mc:Fallback xmlns="">
      <p:transition>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a:bodyPr>
          <a:lstStyle/>
          <a:p>
            <a:r>
              <a:rPr lang="it-IT" sz="1800" i="1" dirty="0" err="1" smtClean="0">
                <a:latin typeface="Arial" panose="020B0604020202020204" pitchFamily="34" charset="0"/>
                <a:cs typeface="Arial" panose="020B0604020202020204" pitchFamily="34" charset="0"/>
              </a:rPr>
              <a:t>Superbonus</a:t>
            </a:r>
            <a:r>
              <a:rPr lang="it-IT" sz="1800" i="1" dirty="0" smtClean="0">
                <a:latin typeface="Arial" panose="020B0604020202020204" pitchFamily="34" charset="0"/>
                <a:cs typeface="Arial" panose="020B0604020202020204" pitchFamily="34" charset="0"/>
              </a:rPr>
              <a:t> 110%</a:t>
            </a:r>
            <a:endParaRPr lang="it-IT" sz="1800" i="1" dirty="0">
              <a:latin typeface="Arial" panose="020B0604020202020204" pitchFamily="34" charset="0"/>
              <a:cs typeface="Arial" panose="020B0604020202020204" pitchFamily="34" charset="0"/>
            </a:endParaRPr>
          </a:p>
        </p:txBody>
      </p:sp>
      <p:pic>
        <p:nvPicPr>
          <p:cNvPr id="8" name="Segnaposto contenuto 7"/>
          <p:cNvPicPr>
            <a:picLocks noGrp="1" noChangeAspect="1"/>
          </p:cNvPicPr>
          <p:nvPr>
            <p:ph idx="1"/>
          </p:nvPr>
        </p:nvPicPr>
        <p:blipFill>
          <a:blip r:embed="rId2"/>
          <a:stretch>
            <a:fillRect/>
          </a:stretch>
        </p:blipFill>
        <p:spPr>
          <a:xfrm>
            <a:off x="4076390" y="1798897"/>
            <a:ext cx="4144502" cy="4366772"/>
          </a:xfrm>
          <a:prstGeom prst="rect">
            <a:avLst/>
          </a:prstGeom>
        </p:spPr>
      </p:pic>
    </p:spTree>
    <p:extLst>
      <p:ext uri="{BB962C8B-B14F-4D97-AF65-F5344CB8AC3E}">
        <p14:creationId xmlns:p14="http://schemas.microsoft.com/office/powerpoint/2010/main" val="2942142788"/>
      </p:ext>
    </p:extLst>
  </p:cSld>
  <p:clrMapOvr>
    <a:masterClrMapping/>
  </p:clrMapOvr>
  <mc:AlternateContent xmlns:mc="http://schemas.openxmlformats.org/markup-compatibility/2006" xmlns:p14="http://schemas.microsoft.com/office/powerpoint/2010/main">
    <mc:Choice Requires="p14">
      <p:transition p14:dur="10">
        <p:fade/>
      </p:transition>
    </mc:Choice>
    <mc:Fallback xmlns="">
      <p:transition>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a:bodyPr>
          <a:lstStyle/>
          <a:p>
            <a:r>
              <a:rPr lang="it-IT" sz="1800" i="1" dirty="0">
                <a:latin typeface="Arial" panose="020B0604020202020204" pitchFamily="34" charset="0"/>
                <a:cs typeface="Arial" panose="020B0604020202020204" pitchFamily="34" charset="0"/>
              </a:rPr>
              <a:t>Gli aspetti procedimentali </a:t>
            </a:r>
            <a:r>
              <a:rPr lang="it-IT" sz="1800" i="1" dirty="0" smtClean="0">
                <a:latin typeface="Arial" panose="020B0604020202020204" pitchFamily="34" charset="0"/>
                <a:cs typeface="Arial" panose="020B0604020202020204" pitchFamily="34" charset="0"/>
              </a:rPr>
              <a:t>della </a:t>
            </a:r>
            <a:r>
              <a:rPr lang="it-IT" sz="1800" i="1" dirty="0">
                <a:latin typeface="Arial" panose="020B0604020202020204" pitchFamily="34" charset="0"/>
                <a:cs typeface="Arial" panose="020B0604020202020204" pitchFamily="34" charset="0"/>
              </a:rPr>
              <a:t>CILAS</a:t>
            </a:r>
            <a:endParaRPr lang="it-IT" sz="1800" dirty="0"/>
          </a:p>
        </p:txBody>
      </p:sp>
      <p:sp>
        <p:nvSpPr>
          <p:cNvPr id="3" name="Segnaposto contenuto 2"/>
          <p:cNvSpPr>
            <a:spLocks noGrp="1"/>
          </p:cNvSpPr>
          <p:nvPr>
            <p:ph sz="half" idx="1"/>
          </p:nvPr>
        </p:nvSpPr>
        <p:spPr/>
        <p:txBody>
          <a:bodyPr/>
          <a:lstStyle/>
          <a:p>
            <a:r>
              <a:rPr lang="it-IT" dirty="0" smtClean="0">
                <a:latin typeface="Arial" panose="020B0604020202020204" pitchFamily="34" charset="0"/>
                <a:cs typeface="Arial" panose="020B0604020202020204" pitchFamily="34" charset="0"/>
              </a:rPr>
              <a:t>Art. 33 del DL 77 del 2021, convertito con modificazioni dalla legge 108 del 2021: modifica art. 119 DL 34 del 2020</a:t>
            </a:r>
          </a:p>
          <a:p>
            <a:r>
              <a:rPr lang="it-IT" dirty="0" smtClean="0">
                <a:latin typeface="Arial" panose="020B0604020202020204" pitchFamily="34" charset="0"/>
                <a:cs typeface="Arial" panose="020B0604020202020204" pitchFamily="34" charset="0"/>
              </a:rPr>
              <a:t>Entrata in vigore 01/06/2021</a:t>
            </a:r>
          </a:p>
          <a:p>
            <a:r>
              <a:rPr lang="it-IT" dirty="0" smtClean="0">
                <a:latin typeface="Arial" panose="020B0604020202020204" pitchFamily="34" charset="0"/>
                <a:cs typeface="Arial" panose="020B0604020202020204" pitchFamily="34" charset="0"/>
              </a:rPr>
              <a:t>Gli interventi edilizi che beneficiano del </a:t>
            </a:r>
            <a:r>
              <a:rPr lang="it-IT" dirty="0" err="1" smtClean="0">
                <a:latin typeface="Arial" panose="020B0604020202020204" pitchFamily="34" charset="0"/>
                <a:cs typeface="Arial" panose="020B0604020202020204" pitchFamily="34" charset="0"/>
              </a:rPr>
              <a:t>superbonus</a:t>
            </a:r>
            <a:r>
              <a:rPr lang="it-IT" dirty="0" smtClean="0">
                <a:latin typeface="Arial" panose="020B0604020202020204" pitchFamily="34" charset="0"/>
                <a:cs typeface="Arial" panose="020B0604020202020204" pitchFamily="34" charset="0"/>
              </a:rPr>
              <a:t> 110%:</a:t>
            </a:r>
          </a:p>
          <a:p>
            <a:r>
              <a:rPr lang="it-IT" dirty="0" smtClean="0">
                <a:latin typeface="Arial" panose="020B0604020202020204" pitchFamily="34" charset="0"/>
                <a:cs typeface="Arial" panose="020B0604020202020204" pitchFamily="34" charset="0"/>
              </a:rPr>
              <a:t>- sono qualificati per legge come interventi di manutenzione straordinaria</a:t>
            </a:r>
          </a:p>
          <a:p>
            <a:r>
              <a:rPr lang="it-IT" dirty="0" smtClean="0">
                <a:latin typeface="Arial" panose="020B0604020202020204" pitchFamily="34" charset="0"/>
                <a:cs typeface="Arial" panose="020B0604020202020204" pitchFamily="34" charset="0"/>
              </a:rPr>
              <a:t>- si attuano con la CILAS (</a:t>
            </a:r>
            <a:r>
              <a:rPr lang="it-IT" dirty="0" err="1" smtClean="0">
                <a:latin typeface="Arial" panose="020B0604020202020204" pitchFamily="34" charset="0"/>
                <a:cs typeface="Arial" panose="020B0604020202020204" pitchFamily="34" charset="0"/>
              </a:rPr>
              <a:t>superbonus</a:t>
            </a:r>
            <a:r>
              <a:rPr lang="it-IT" dirty="0" smtClean="0">
                <a:latin typeface="Arial" panose="020B0604020202020204" pitchFamily="34" charset="0"/>
                <a:cs typeface="Arial" panose="020B0604020202020204" pitchFamily="34" charset="0"/>
              </a:rPr>
              <a:t>): CILA avente una disciplina speciale</a:t>
            </a:r>
            <a:endParaRPr lang="it-IT" dirty="0">
              <a:latin typeface="Arial" panose="020B0604020202020204" pitchFamily="34" charset="0"/>
              <a:cs typeface="Arial" panose="020B0604020202020204" pitchFamily="34" charset="0"/>
            </a:endParaRPr>
          </a:p>
        </p:txBody>
      </p:sp>
      <p:pic>
        <p:nvPicPr>
          <p:cNvPr id="5" name="Segnaposto contenuto 4"/>
          <p:cNvPicPr>
            <a:picLocks noGrp="1" noChangeAspect="1"/>
          </p:cNvPicPr>
          <p:nvPr>
            <p:ph sz="half" idx="2"/>
          </p:nvPr>
        </p:nvPicPr>
        <p:blipFill>
          <a:blip r:embed="rId2"/>
          <a:stretch>
            <a:fillRect/>
          </a:stretch>
        </p:blipFill>
        <p:spPr>
          <a:xfrm>
            <a:off x="6529041" y="1846263"/>
            <a:ext cx="4315518" cy="4022725"/>
          </a:xfrm>
          <a:prstGeom prst="rect">
            <a:avLst/>
          </a:prstGeom>
        </p:spPr>
      </p:pic>
    </p:spTree>
    <p:extLst>
      <p:ext uri="{BB962C8B-B14F-4D97-AF65-F5344CB8AC3E}">
        <p14:creationId xmlns:p14="http://schemas.microsoft.com/office/powerpoint/2010/main" val="1624447440"/>
      </p:ext>
    </p:extLst>
  </p:cSld>
  <p:clrMapOvr>
    <a:masterClrMapping/>
  </p:clrMapOvr>
  <mc:AlternateContent xmlns:mc="http://schemas.openxmlformats.org/markup-compatibility/2006" xmlns:p14="http://schemas.microsoft.com/office/powerpoint/2010/main">
    <mc:Choice Requires="p14">
      <p:transition p14:dur="10">
        <p:fade/>
      </p:transition>
    </mc:Choice>
    <mc:Fallback xmlns="">
      <p:transition>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a:bodyPr>
          <a:lstStyle/>
          <a:p>
            <a:r>
              <a:rPr lang="it-IT" sz="1800" i="1" dirty="0">
                <a:latin typeface="Arial" panose="020B0604020202020204" pitchFamily="34" charset="0"/>
                <a:cs typeface="Arial" panose="020B0604020202020204" pitchFamily="34" charset="0"/>
              </a:rPr>
              <a:t>Gli aspetti procedimentali </a:t>
            </a:r>
            <a:r>
              <a:rPr lang="it-IT" sz="1800" i="1" dirty="0" smtClean="0">
                <a:latin typeface="Arial" panose="020B0604020202020204" pitchFamily="34" charset="0"/>
                <a:cs typeface="Arial" panose="020B0604020202020204" pitchFamily="34" charset="0"/>
              </a:rPr>
              <a:t>della </a:t>
            </a:r>
            <a:r>
              <a:rPr lang="it-IT" sz="1800" i="1" dirty="0">
                <a:latin typeface="Arial" panose="020B0604020202020204" pitchFamily="34" charset="0"/>
                <a:cs typeface="Arial" panose="020B0604020202020204" pitchFamily="34" charset="0"/>
              </a:rPr>
              <a:t>CILAS</a:t>
            </a:r>
            <a:endParaRPr lang="it-IT" sz="1800" dirty="0"/>
          </a:p>
        </p:txBody>
      </p:sp>
      <p:sp>
        <p:nvSpPr>
          <p:cNvPr id="3" name="Segnaposto contenuto 2"/>
          <p:cNvSpPr>
            <a:spLocks noGrp="1"/>
          </p:cNvSpPr>
          <p:nvPr>
            <p:ph idx="1"/>
          </p:nvPr>
        </p:nvSpPr>
        <p:spPr/>
        <p:txBody>
          <a:bodyPr>
            <a:normAutofit lnSpcReduction="10000"/>
          </a:bodyPr>
          <a:lstStyle/>
          <a:p>
            <a:r>
              <a:rPr lang="it-IT" dirty="0" smtClean="0">
                <a:latin typeface="Arial" panose="020B0604020202020204" pitchFamily="34" charset="0"/>
                <a:cs typeface="Arial" panose="020B0604020202020204" pitchFamily="34" charset="0"/>
              </a:rPr>
              <a:t>Gli interventi che in via «ordinaria» rientrano nell’attività edilizia libera, se beneficiano del </a:t>
            </a:r>
            <a:r>
              <a:rPr lang="it-IT" dirty="0" err="1">
                <a:latin typeface="Arial" panose="020B0604020202020204" pitchFamily="34" charset="0"/>
                <a:cs typeface="Arial" panose="020B0604020202020204" pitchFamily="34" charset="0"/>
              </a:rPr>
              <a:t>s</a:t>
            </a:r>
            <a:r>
              <a:rPr lang="it-IT" dirty="0" err="1" smtClean="0">
                <a:latin typeface="Arial" panose="020B0604020202020204" pitchFamily="34" charset="0"/>
                <a:cs typeface="Arial" panose="020B0604020202020204" pitchFamily="34" charset="0"/>
              </a:rPr>
              <a:t>uperbonus</a:t>
            </a:r>
            <a:r>
              <a:rPr lang="it-IT" dirty="0" smtClean="0">
                <a:latin typeface="Arial" panose="020B0604020202020204" pitchFamily="34" charset="0"/>
                <a:cs typeface="Arial" panose="020B0604020202020204" pitchFamily="34" charset="0"/>
              </a:rPr>
              <a:t> 110% si attuano con la CILAS</a:t>
            </a:r>
          </a:p>
          <a:p>
            <a:pPr>
              <a:lnSpc>
                <a:spcPct val="100000"/>
              </a:lnSpc>
              <a:spcBef>
                <a:spcPts val="0"/>
              </a:spcBef>
              <a:spcAft>
                <a:spcPts val="0"/>
              </a:spcAft>
            </a:pPr>
            <a:r>
              <a:rPr lang="it-IT" sz="1400" i="1" dirty="0" smtClean="0">
                <a:latin typeface="Arial" panose="020B0604020202020204" pitchFamily="34" charset="0"/>
                <a:cs typeface="Arial" panose="020B0604020202020204" pitchFamily="34" charset="0"/>
              </a:rPr>
              <a:t>Edilizia libera:</a:t>
            </a:r>
          </a:p>
          <a:p>
            <a:pPr>
              <a:lnSpc>
                <a:spcPct val="100000"/>
              </a:lnSpc>
              <a:spcBef>
                <a:spcPts val="0"/>
              </a:spcBef>
              <a:spcAft>
                <a:spcPts val="0"/>
              </a:spcAft>
            </a:pPr>
            <a:r>
              <a:rPr lang="it-IT" sz="1400" i="1" dirty="0" smtClean="0">
                <a:latin typeface="Arial" panose="020B0604020202020204" pitchFamily="34" charset="0"/>
                <a:cs typeface="Arial" panose="020B0604020202020204" pitchFamily="34" charset="0"/>
              </a:rPr>
              <a:t>- Decreto Ministero delle Infrastrutture e dei Trasporti 2 marzo 2018 – Glossario</a:t>
            </a:r>
          </a:p>
          <a:p>
            <a:pPr>
              <a:lnSpc>
                <a:spcPct val="100000"/>
              </a:lnSpc>
              <a:spcBef>
                <a:spcPts val="0"/>
              </a:spcBef>
              <a:spcAft>
                <a:spcPts val="0"/>
              </a:spcAft>
            </a:pPr>
            <a:r>
              <a:rPr lang="it-IT" sz="1400" i="1" dirty="0" smtClean="0">
                <a:latin typeface="Arial" panose="020B0604020202020204" pitchFamily="34" charset="0"/>
                <a:cs typeface="Arial" panose="020B0604020202020204" pitchFamily="34" charset="0"/>
              </a:rPr>
              <a:t>- Art. 6 DPR 380/01</a:t>
            </a:r>
          </a:p>
          <a:p>
            <a:pPr>
              <a:lnSpc>
                <a:spcPct val="100000"/>
              </a:lnSpc>
              <a:spcBef>
                <a:spcPts val="0"/>
              </a:spcBef>
              <a:spcAft>
                <a:spcPts val="0"/>
              </a:spcAft>
            </a:pPr>
            <a:r>
              <a:rPr lang="it-IT" sz="1400" i="1" dirty="0" smtClean="0">
                <a:latin typeface="Arial" panose="020B0604020202020204" pitchFamily="34" charset="0"/>
                <a:cs typeface="Arial" panose="020B0604020202020204" pitchFamily="34" charset="0"/>
              </a:rPr>
              <a:t>- Art. 7 comma 1 LR 15/13</a:t>
            </a:r>
          </a:p>
          <a:p>
            <a:pPr algn="just">
              <a:lnSpc>
                <a:spcPct val="100000"/>
              </a:lnSpc>
              <a:spcBef>
                <a:spcPts val="0"/>
              </a:spcBef>
              <a:spcAft>
                <a:spcPts val="0"/>
              </a:spcAft>
            </a:pPr>
            <a:endParaRPr lang="it-IT" i="1" dirty="0">
              <a:latin typeface="Arial" panose="020B0604020202020204" pitchFamily="34" charset="0"/>
              <a:cs typeface="Arial" panose="020B0604020202020204" pitchFamily="34" charset="0"/>
            </a:endParaRPr>
          </a:p>
          <a:p>
            <a:pPr algn="just">
              <a:lnSpc>
                <a:spcPct val="100000"/>
              </a:lnSpc>
              <a:spcBef>
                <a:spcPts val="0"/>
              </a:spcBef>
              <a:spcAft>
                <a:spcPts val="0"/>
              </a:spcAft>
            </a:pPr>
            <a:r>
              <a:rPr lang="it-IT" dirty="0" smtClean="0">
                <a:latin typeface="Arial" panose="020B0604020202020204" pitchFamily="34" charset="0"/>
                <a:cs typeface="Arial" panose="020B0604020202020204" pitchFamily="34" charset="0"/>
              </a:rPr>
              <a:t>Non si attuano con CILAS pur se beneficiano del </a:t>
            </a:r>
            <a:r>
              <a:rPr lang="it-IT" dirty="0" err="1" smtClean="0">
                <a:latin typeface="Arial" panose="020B0604020202020204" pitchFamily="34" charset="0"/>
                <a:cs typeface="Arial" panose="020B0604020202020204" pitchFamily="34" charset="0"/>
              </a:rPr>
              <a:t>superbonus</a:t>
            </a:r>
            <a:r>
              <a:rPr lang="it-IT" dirty="0" smtClean="0">
                <a:latin typeface="Arial" panose="020B0604020202020204" pitchFamily="34" charset="0"/>
                <a:cs typeface="Arial" panose="020B0604020202020204" pitchFamily="34" charset="0"/>
              </a:rPr>
              <a:t> 110% gli interventi che prevedono la demolizione e ricostruzione dell’immobile:</a:t>
            </a:r>
          </a:p>
          <a:p>
            <a:pPr algn="just">
              <a:lnSpc>
                <a:spcPct val="100000"/>
              </a:lnSpc>
              <a:spcBef>
                <a:spcPts val="0"/>
              </a:spcBef>
              <a:spcAft>
                <a:spcPts val="0"/>
              </a:spcAft>
            </a:pPr>
            <a:r>
              <a:rPr lang="it-IT" dirty="0" smtClean="0">
                <a:latin typeface="Arial" panose="020B0604020202020204" pitchFamily="34" charset="0"/>
                <a:cs typeface="Arial" panose="020B0604020202020204" pitchFamily="34" charset="0"/>
              </a:rPr>
              <a:t>Ristrutturazione edilizia   quindi   SCIA</a:t>
            </a:r>
          </a:p>
          <a:p>
            <a:pPr algn="just">
              <a:lnSpc>
                <a:spcPct val="100000"/>
              </a:lnSpc>
              <a:spcBef>
                <a:spcPts val="0"/>
              </a:spcBef>
              <a:spcAft>
                <a:spcPts val="0"/>
              </a:spcAft>
            </a:pPr>
            <a:endParaRPr lang="it-IT" dirty="0">
              <a:latin typeface="Arial" panose="020B0604020202020204" pitchFamily="34" charset="0"/>
              <a:cs typeface="Arial" panose="020B0604020202020204" pitchFamily="34" charset="0"/>
            </a:endParaRPr>
          </a:p>
          <a:p>
            <a:pPr algn="just">
              <a:lnSpc>
                <a:spcPct val="100000"/>
              </a:lnSpc>
              <a:spcBef>
                <a:spcPts val="0"/>
              </a:spcBef>
              <a:spcAft>
                <a:spcPts val="0"/>
              </a:spcAft>
            </a:pPr>
            <a:r>
              <a:rPr lang="it-IT" dirty="0" smtClean="0">
                <a:latin typeface="Arial" panose="020B0604020202020204" pitchFamily="34" charset="0"/>
                <a:cs typeface="Arial" panose="020B0604020202020204" pitchFamily="34" charset="0"/>
              </a:rPr>
              <a:t>Il fatto che gli interventi che beneficiano del </a:t>
            </a:r>
            <a:r>
              <a:rPr lang="it-IT" dirty="0" err="1" smtClean="0">
                <a:latin typeface="Arial" panose="020B0604020202020204" pitchFamily="34" charset="0"/>
                <a:cs typeface="Arial" panose="020B0604020202020204" pitchFamily="34" charset="0"/>
              </a:rPr>
              <a:t>superbonus</a:t>
            </a:r>
            <a:r>
              <a:rPr lang="it-IT" dirty="0" smtClean="0">
                <a:latin typeface="Arial" panose="020B0604020202020204" pitchFamily="34" charset="0"/>
                <a:cs typeface="Arial" panose="020B0604020202020204" pitchFamily="34" charset="0"/>
              </a:rPr>
              <a:t> 110% vengano realizzati contestualmente ad altre opere, ossia all’interno di un intervento complesso, non ne modifica la qualificazione (sono m.s.) e l’assoggettamento alla disciplina speciale della CILAS.</a:t>
            </a:r>
            <a:endParaRPr lang="it-IT"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676432916"/>
      </p:ext>
    </p:extLst>
  </p:cSld>
  <p:clrMapOvr>
    <a:masterClrMapping/>
  </p:clrMapOvr>
  <mc:AlternateContent xmlns:mc="http://schemas.openxmlformats.org/markup-compatibility/2006" xmlns:p14="http://schemas.microsoft.com/office/powerpoint/2010/main">
    <mc:Choice Requires="p14">
      <p:transition p14:dur="10">
        <p:fade/>
      </p:transition>
    </mc:Choice>
    <mc:Fallback xmlns="">
      <p:transition>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a:bodyPr>
          <a:lstStyle/>
          <a:p>
            <a:r>
              <a:rPr lang="it-IT" sz="1800" i="1" dirty="0">
                <a:latin typeface="Arial" panose="020B0604020202020204" pitchFamily="34" charset="0"/>
                <a:cs typeface="Arial" panose="020B0604020202020204" pitchFamily="34" charset="0"/>
              </a:rPr>
              <a:t>Gli aspetti procedimentali </a:t>
            </a:r>
            <a:r>
              <a:rPr lang="it-IT" sz="1800" i="1" dirty="0" smtClean="0">
                <a:latin typeface="Arial" panose="020B0604020202020204" pitchFamily="34" charset="0"/>
                <a:cs typeface="Arial" panose="020B0604020202020204" pitchFamily="34" charset="0"/>
              </a:rPr>
              <a:t>della </a:t>
            </a:r>
            <a:r>
              <a:rPr lang="it-IT" sz="1800" i="1" dirty="0">
                <a:latin typeface="Arial" panose="020B0604020202020204" pitchFamily="34" charset="0"/>
                <a:cs typeface="Arial" panose="020B0604020202020204" pitchFamily="34" charset="0"/>
              </a:rPr>
              <a:t>CILAS</a:t>
            </a:r>
            <a:endParaRPr lang="it-IT" sz="1800" dirty="0"/>
          </a:p>
        </p:txBody>
      </p:sp>
      <p:sp>
        <p:nvSpPr>
          <p:cNvPr id="3" name="Segnaposto contenuto 2"/>
          <p:cNvSpPr>
            <a:spLocks noGrp="1"/>
          </p:cNvSpPr>
          <p:nvPr>
            <p:ph sz="half" idx="1"/>
          </p:nvPr>
        </p:nvSpPr>
        <p:spPr/>
        <p:txBody>
          <a:bodyPr>
            <a:normAutofit fontScale="47500" lnSpcReduction="20000"/>
          </a:bodyPr>
          <a:lstStyle/>
          <a:p>
            <a:pPr>
              <a:lnSpc>
                <a:spcPct val="100000"/>
              </a:lnSpc>
              <a:spcBef>
                <a:spcPts val="0"/>
              </a:spcBef>
              <a:spcAft>
                <a:spcPts val="0"/>
              </a:spcAft>
            </a:pPr>
            <a:r>
              <a:rPr lang="it-IT" sz="3800" dirty="0">
                <a:latin typeface="Arial" panose="020B0604020202020204" pitchFamily="34" charset="0"/>
                <a:cs typeface="Arial" panose="020B0604020202020204" pitchFamily="34" charset="0"/>
              </a:rPr>
              <a:t>Gli aspetti principali della disciplina speciale della CILAS ineriscono:</a:t>
            </a:r>
          </a:p>
          <a:p>
            <a:pPr>
              <a:lnSpc>
                <a:spcPct val="100000"/>
              </a:lnSpc>
              <a:spcBef>
                <a:spcPts val="0"/>
              </a:spcBef>
              <a:spcAft>
                <a:spcPts val="0"/>
              </a:spcAft>
            </a:pPr>
            <a:r>
              <a:rPr lang="it-IT" sz="3800" dirty="0">
                <a:latin typeface="Arial" panose="020B0604020202020204" pitchFamily="34" charset="0"/>
                <a:cs typeface="Arial" panose="020B0604020202020204" pitchFamily="34" charset="0"/>
              </a:rPr>
              <a:t>- lo stato legittimo dell’immobile </a:t>
            </a:r>
          </a:p>
          <a:p>
            <a:pPr>
              <a:lnSpc>
                <a:spcPct val="100000"/>
              </a:lnSpc>
              <a:spcBef>
                <a:spcPts val="0"/>
              </a:spcBef>
              <a:spcAft>
                <a:spcPts val="0"/>
              </a:spcAft>
            </a:pPr>
            <a:r>
              <a:rPr lang="it-IT" sz="3800" dirty="0">
                <a:latin typeface="Arial" panose="020B0604020202020204" pitchFamily="34" charset="0"/>
                <a:cs typeface="Arial" panose="020B0604020202020204" pitchFamily="34" charset="0"/>
              </a:rPr>
              <a:t>- i casi di decadenza dal beneficio</a:t>
            </a:r>
          </a:p>
          <a:p>
            <a:pPr>
              <a:lnSpc>
                <a:spcPct val="100000"/>
              </a:lnSpc>
              <a:spcBef>
                <a:spcPts val="0"/>
              </a:spcBef>
              <a:spcAft>
                <a:spcPts val="0"/>
              </a:spcAft>
            </a:pPr>
            <a:endParaRPr lang="it-IT" sz="3800" dirty="0">
              <a:latin typeface="Arial" panose="020B0604020202020204" pitchFamily="34" charset="0"/>
              <a:cs typeface="Arial" panose="020B0604020202020204" pitchFamily="34" charset="0"/>
            </a:endParaRPr>
          </a:p>
          <a:p>
            <a:pPr>
              <a:lnSpc>
                <a:spcPct val="100000"/>
              </a:lnSpc>
              <a:spcBef>
                <a:spcPts val="0"/>
              </a:spcBef>
              <a:spcAft>
                <a:spcPts val="0"/>
              </a:spcAft>
            </a:pPr>
            <a:r>
              <a:rPr lang="it-IT" sz="3800" dirty="0">
                <a:latin typeface="Arial" panose="020B0604020202020204" pitchFamily="34" charset="0"/>
                <a:cs typeface="Arial" panose="020B0604020202020204" pitchFamily="34" charset="0"/>
              </a:rPr>
              <a:t>Nella CILAS non è dovuta l’asseverazione relativa allo stato legittimo dell’immobile secondo quanto previsto nella disciplina ordinaria</a:t>
            </a:r>
          </a:p>
          <a:p>
            <a:pPr marL="36900" indent="0">
              <a:buNone/>
            </a:pPr>
            <a:r>
              <a:rPr lang="it-IT" dirty="0" smtClean="0"/>
              <a:t>  (art. 10 bis –  </a:t>
            </a:r>
            <a:r>
              <a:rPr lang="it-IT" sz="2100" dirty="0"/>
              <a:t>art. 28 comma </a:t>
            </a:r>
            <a:r>
              <a:rPr lang="it-IT" sz="2100" dirty="0" smtClean="0"/>
              <a:t>6)</a:t>
            </a:r>
          </a:p>
          <a:p>
            <a:pPr marL="36900" indent="0">
              <a:buNone/>
            </a:pPr>
            <a:r>
              <a:rPr lang="it-IT" sz="3800" dirty="0" smtClean="0">
                <a:latin typeface="Arial" panose="020B0604020202020204" pitchFamily="34" charset="0"/>
                <a:cs typeface="Arial" panose="020B0604020202020204" pitchFamily="34" charset="0"/>
              </a:rPr>
              <a:t> Il </a:t>
            </a:r>
            <a:r>
              <a:rPr lang="it-IT" sz="3800" dirty="0">
                <a:latin typeface="Arial" panose="020B0604020202020204" pitchFamily="34" charset="0"/>
                <a:cs typeface="Arial" panose="020B0604020202020204" pitchFamily="34" charset="0"/>
              </a:rPr>
              <a:t>comma 6 dell’art. 10 bis della LR 15/13 </a:t>
            </a:r>
            <a:r>
              <a:rPr lang="it-IT" sz="3800" dirty="0" smtClean="0">
                <a:latin typeface="Arial" panose="020B0604020202020204" pitchFamily="34" charset="0"/>
                <a:cs typeface="Arial" panose="020B0604020202020204" pitchFamily="34" charset="0"/>
              </a:rPr>
              <a:t>risulta superato </a:t>
            </a:r>
            <a:r>
              <a:rPr lang="it-IT" sz="3800" dirty="0">
                <a:latin typeface="Arial" panose="020B0604020202020204" pitchFamily="34" charset="0"/>
                <a:cs typeface="Arial" panose="020B0604020202020204" pitchFamily="34" charset="0"/>
              </a:rPr>
              <a:t>dalla disciplina speciale CILAS e dall’attestazione richiesta al quadro f) del modulo </a:t>
            </a:r>
            <a:r>
              <a:rPr lang="it-IT" sz="3800" dirty="0" smtClean="0">
                <a:latin typeface="Arial" panose="020B0604020202020204" pitchFamily="34" charset="0"/>
                <a:cs typeface="Arial" panose="020B0604020202020204" pitchFamily="34" charset="0"/>
              </a:rPr>
              <a:t>CILAS</a:t>
            </a:r>
          </a:p>
          <a:p>
            <a:pPr marL="36900" indent="0">
              <a:buNone/>
            </a:pPr>
            <a:endParaRPr lang="it-IT" sz="3800" dirty="0">
              <a:latin typeface="Arial" panose="020B0604020202020204" pitchFamily="34" charset="0"/>
              <a:cs typeface="Arial" panose="020B0604020202020204" pitchFamily="34" charset="0"/>
            </a:endParaRPr>
          </a:p>
          <a:p>
            <a:endParaRPr lang="it-IT" dirty="0"/>
          </a:p>
        </p:txBody>
      </p:sp>
      <p:sp>
        <p:nvSpPr>
          <p:cNvPr id="4" name="Segnaposto contenuto 3"/>
          <p:cNvSpPr>
            <a:spLocks noGrp="1"/>
          </p:cNvSpPr>
          <p:nvPr>
            <p:ph sz="half" idx="2"/>
          </p:nvPr>
        </p:nvSpPr>
        <p:spPr/>
        <p:txBody>
          <a:bodyPr>
            <a:normAutofit fontScale="47500" lnSpcReduction="20000"/>
          </a:bodyPr>
          <a:lstStyle/>
          <a:p>
            <a:pPr algn="just"/>
            <a:r>
              <a:rPr lang="it-IT" b="1" dirty="0">
                <a:latin typeface="Arial" panose="020B0604020202020204" pitchFamily="34" charset="0"/>
                <a:cs typeface="Arial" panose="020B0604020202020204" pitchFamily="34" charset="0"/>
              </a:rPr>
              <a:t>Art. 10 bis LR 15/13 Stato legittimo degli immobili  </a:t>
            </a:r>
            <a:r>
              <a:rPr lang="it-IT" dirty="0">
                <a:latin typeface="Arial" panose="020B0604020202020204" pitchFamily="34" charset="0"/>
                <a:cs typeface="Arial" panose="020B0604020202020204" pitchFamily="34" charset="0"/>
              </a:rPr>
              <a:t>(articolo aggiunto da LR 29/12/2020, n. 14)</a:t>
            </a:r>
          </a:p>
          <a:p>
            <a:pPr algn="just"/>
            <a:r>
              <a:rPr lang="it-IT" dirty="0">
                <a:latin typeface="Arial" panose="020B0604020202020204" pitchFamily="34" charset="0"/>
                <a:cs typeface="Arial" panose="020B0604020202020204" pitchFamily="34" charset="0"/>
              </a:rPr>
              <a:t>1. </a:t>
            </a:r>
            <a:r>
              <a:rPr lang="it-IT" dirty="0" smtClean="0">
                <a:latin typeface="Arial" panose="020B0604020202020204" pitchFamily="34" charset="0"/>
                <a:cs typeface="Arial" panose="020B0604020202020204" pitchFamily="34" charset="0"/>
              </a:rPr>
              <a:t>[…] lo </a:t>
            </a:r>
            <a:r>
              <a:rPr lang="it-IT" dirty="0">
                <a:latin typeface="Arial" panose="020B0604020202020204" pitchFamily="34" charset="0"/>
                <a:cs typeface="Arial" panose="020B0604020202020204" pitchFamily="34" charset="0"/>
              </a:rPr>
              <a:t>stato legittimo dell'immobile o dell'unità immobiliare è quello stabilito dal </a:t>
            </a:r>
            <a:r>
              <a:rPr lang="it-IT" u="sng" dirty="0">
                <a:latin typeface="Arial" panose="020B0604020202020204" pitchFamily="34" charset="0"/>
                <a:cs typeface="Arial" panose="020B0604020202020204" pitchFamily="34" charset="0"/>
              </a:rPr>
              <a:t>titolo abilitativo che ne ha previsto la costruzione</a:t>
            </a:r>
            <a:r>
              <a:rPr lang="it-IT" dirty="0">
                <a:latin typeface="Arial" panose="020B0604020202020204" pitchFamily="34" charset="0"/>
                <a:cs typeface="Arial" panose="020B0604020202020204" pitchFamily="34" charset="0"/>
              </a:rPr>
              <a:t>, integrato dagli eventuali titoli successivi che hanno abilitato interventi parziali, dai titoli edilizi in sanatoria, rilasciati anche a seguito di istanza di condono edilizio, dalle </a:t>
            </a:r>
            <a:r>
              <a:rPr lang="it-IT" u="sng" dirty="0">
                <a:latin typeface="Arial" panose="020B0604020202020204" pitchFamily="34" charset="0"/>
                <a:cs typeface="Arial" panose="020B0604020202020204" pitchFamily="34" charset="0"/>
              </a:rPr>
              <a:t>tolleranze costruttive </a:t>
            </a:r>
            <a:r>
              <a:rPr lang="it-IT" dirty="0">
                <a:latin typeface="Arial" panose="020B0604020202020204" pitchFamily="34" charset="0"/>
                <a:cs typeface="Arial" panose="020B0604020202020204" pitchFamily="34" charset="0"/>
              </a:rPr>
              <a:t>di cui all'articolo 19 bis della legge regionale n. 23 del 2004 nonché dalla regolarizzazione delle difformità che consegue al pagamento delle sanzioni pecuniarie, ai sensi dell'articolo 21, comma 01, della medesima legge regionale n. 23 del 2004. </a:t>
            </a:r>
          </a:p>
          <a:p>
            <a:pPr algn="just"/>
            <a:r>
              <a:rPr lang="it-IT" dirty="0">
                <a:latin typeface="Arial" panose="020B0604020202020204" pitchFamily="34" charset="0"/>
                <a:cs typeface="Arial" panose="020B0604020202020204" pitchFamily="34" charset="0"/>
              </a:rPr>
              <a:t>2. L'asseverazione del tecnico abilitato circa lo stato legittimo dell'immobile è allegata alle istanze di permesso di costruire ed alle comunicazioni e asseverazioni edilizie disciplinate dalla presente legge, secondo quanto specificato dalla modulistica edilizia unificata, e la relativa verifica è attuata dallo Sportello unico, nell'ambito dei relativi controlli. </a:t>
            </a:r>
          </a:p>
          <a:p>
            <a:pPr algn="just"/>
            <a:r>
              <a:rPr lang="it-IT" dirty="0">
                <a:latin typeface="Arial" panose="020B0604020202020204" pitchFamily="34" charset="0"/>
                <a:cs typeface="Arial" panose="020B0604020202020204" pitchFamily="34" charset="0"/>
              </a:rPr>
              <a:t>3. Nel caso di interventi edilizi che hanno interessato l'intero edificio o unità immobiliare ad esclusione della manutenzione ordinaria, lo stato legittimo è quello stabilito dal titolo edilizio, legittimamente presentato o rilasciato, che ha abilitato la realizzazione del medesimo intervento, integrato con gli eventuali titoli successivi che hanno abilitato interventi parziali.</a:t>
            </a:r>
          </a:p>
          <a:p>
            <a:pPr algn="just"/>
            <a:r>
              <a:rPr lang="it-IT" dirty="0">
                <a:latin typeface="Arial" panose="020B0604020202020204" pitchFamily="34" charset="0"/>
                <a:cs typeface="Arial" panose="020B0604020202020204" pitchFamily="34" charset="0"/>
              </a:rPr>
              <a:t>4. Per gli immobili realizzati in un'epoca nella quale non era obbligatorio acquisire il titolo abilitativo edilizio, lo stato legittimo è quello desumibile dalle </a:t>
            </a:r>
            <a:r>
              <a:rPr lang="it-IT" u="sng" dirty="0">
                <a:latin typeface="Arial" panose="020B0604020202020204" pitchFamily="34" charset="0"/>
                <a:cs typeface="Arial" panose="020B0604020202020204" pitchFamily="34" charset="0"/>
              </a:rPr>
              <a:t>informazioni catastali di primo impianto </a:t>
            </a:r>
            <a:r>
              <a:rPr lang="it-IT" dirty="0">
                <a:latin typeface="Arial" panose="020B0604020202020204" pitchFamily="34" charset="0"/>
                <a:cs typeface="Arial" panose="020B0604020202020204" pitchFamily="34" charset="0"/>
              </a:rPr>
              <a:t>o da </a:t>
            </a:r>
            <a:r>
              <a:rPr lang="it-IT" u="sng" dirty="0">
                <a:latin typeface="Arial" panose="020B0604020202020204" pitchFamily="34" charset="0"/>
                <a:cs typeface="Arial" panose="020B0604020202020204" pitchFamily="34" charset="0"/>
              </a:rPr>
              <a:t>altri documenti probanti</a:t>
            </a:r>
            <a:r>
              <a:rPr lang="it-IT" dirty="0">
                <a:latin typeface="Arial" panose="020B0604020202020204" pitchFamily="34" charset="0"/>
                <a:cs typeface="Arial" panose="020B0604020202020204" pitchFamily="34" charset="0"/>
              </a:rPr>
              <a:t>, quali le riprese fotografiche, gli estratti cartografici, i documenti di archivio o altro atto, pubblico o privato, di cui sia dimostrata la provenienza, integrati con gli eventuali titoli successivi che hanno abilitato interventi parziali. Le disposizioni di cui al presente comma si applicano altresì, indipendentemente dall'epoca di costruzione dell'immobile, nei casi in cui sussista un principio di prova del titolo abilitativo del quale, tuttavia, non sia disponibile copia.</a:t>
            </a:r>
          </a:p>
          <a:p>
            <a:endParaRPr lang="it-IT" dirty="0"/>
          </a:p>
        </p:txBody>
      </p:sp>
    </p:spTree>
    <p:extLst>
      <p:ext uri="{BB962C8B-B14F-4D97-AF65-F5344CB8AC3E}">
        <p14:creationId xmlns:p14="http://schemas.microsoft.com/office/powerpoint/2010/main" val="3766403568"/>
      </p:ext>
    </p:extLst>
  </p:cSld>
  <p:clrMapOvr>
    <a:masterClrMapping/>
  </p:clrMapOvr>
  <mc:AlternateContent xmlns:mc="http://schemas.openxmlformats.org/markup-compatibility/2006" xmlns:p14="http://schemas.microsoft.com/office/powerpoint/2010/main">
    <mc:Choice Requires="p14">
      <p:transition p14:dur="10">
        <p:fade/>
      </p:transition>
    </mc:Choice>
    <mc:Fallback xmlns="">
      <p:transition>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a:bodyPr>
          <a:lstStyle/>
          <a:p>
            <a:r>
              <a:rPr lang="it-IT" sz="1800" i="1" dirty="0">
                <a:latin typeface="Arial" panose="020B0604020202020204" pitchFamily="34" charset="0"/>
                <a:cs typeface="Arial" panose="020B0604020202020204" pitchFamily="34" charset="0"/>
              </a:rPr>
              <a:t>Gli aspetti procedimentali </a:t>
            </a:r>
            <a:r>
              <a:rPr lang="it-IT" sz="1800" i="1" dirty="0" smtClean="0">
                <a:latin typeface="Arial" panose="020B0604020202020204" pitchFamily="34" charset="0"/>
                <a:cs typeface="Arial" panose="020B0604020202020204" pitchFamily="34" charset="0"/>
              </a:rPr>
              <a:t>della </a:t>
            </a:r>
            <a:r>
              <a:rPr lang="it-IT" sz="1800" i="1" dirty="0">
                <a:latin typeface="Arial" panose="020B0604020202020204" pitchFamily="34" charset="0"/>
                <a:cs typeface="Arial" panose="020B0604020202020204" pitchFamily="34" charset="0"/>
              </a:rPr>
              <a:t>CILAS</a:t>
            </a:r>
            <a:endParaRPr lang="it-IT" sz="1800" dirty="0"/>
          </a:p>
        </p:txBody>
      </p:sp>
      <p:sp>
        <p:nvSpPr>
          <p:cNvPr id="3" name="Segnaposto contenuto 2"/>
          <p:cNvSpPr>
            <a:spLocks noGrp="1"/>
          </p:cNvSpPr>
          <p:nvPr>
            <p:ph idx="1"/>
          </p:nvPr>
        </p:nvSpPr>
        <p:spPr/>
        <p:txBody>
          <a:bodyPr/>
          <a:lstStyle/>
          <a:p>
            <a:r>
              <a:rPr lang="it-IT" sz="1800" dirty="0" smtClean="0">
                <a:latin typeface="Arial" panose="020B0604020202020204" pitchFamily="34" charset="0"/>
                <a:cs typeface="Arial" panose="020B0604020202020204" pitchFamily="34" charset="0"/>
              </a:rPr>
              <a:t>Al posto dell’asseverazione dello stato legittimo dell’immobile è dovuta</a:t>
            </a:r>
          </a:p>
          <a:p>
            <a:r>
              <a:rPr lang="it-IT" sz="1800" dirty="0" smtClean="0">
                <a:latin typeface="Arial" panose="020B0604020202020204" pitchFamily="34" charset="0"/>
                <a:cs typeface="Arial" panose="020B0604020202020204" pitchFamily="34" charset="0"/>
              </a:rPr>
              <a:t>- l’attestazione che la costruzione </a:t>
            </a:r>
            <a:r>
              <a:rPr lang="it-IT" sz="1800" dirty="0">
                <a:latin typeface="Arial" panose="020B0604020202020204" pitchFamily="34" charset="0"/>
                <a:cs typeface="Arial" panose="020B0604020202020204" pitchFamily="34" charset="0"/>
              </a:rPr>
              <a:t>dell’immobile oggetto </a:t>
            </a:r>
            <a:r>
              <a:rPr lang="it-IT" sz="1800" dirty="0" smtClean="0">
                <a:latin typeface="Arial" panose="020B0604020202020204" pitchFamily="34" charset="0"/>
                <a:cs typeface="Arial" panose="020B0604020202020204" pitchFamily="34" charset="0"/>
              </a:rPr>
              <a:t>di intervento </a:t>
            </a:r>
            <a:r>
              <a:rPr lang="it-IT" sz="1800" dirty="0">
                <a:latin typeface="Arial" panose="020B0604020202020204" pitchFamily="34" charset="0"/>
                <a:cs typeface="Arial" panose="020B0604020202020204" pitchFamily="34" charset="0"/>
              </a:rPr>
              <a:t>è stata completata in data antecedente al 1° settembre </a:t>
            </a:r>
            <a:r>
              <a:rPr lang="it-IT" sz="1800" dirty="0" smtClean="0">
                <a:latin typeface="Arial" panose="020B0604020202020204" pitchFamily="34" charset="0"/>
                <a:cs typeface="Arial" panose="020B0604020202020204" pitchFamily="34" charset="0"/>
              </a:rPr>
              <a:t>1967 (entrata in vigore della L. 765/1967)</a:t>
            </a:r>
          </a:p>
          <a:p>
            <a:r>
              <a:rPr lang="it-IT" sz="1800" dirty="0" smtClean="0">
                <a:latin typeface="Arial" panose="020B0604020202020204" pitchFamily="34" charset="0"/>
                <a:cs typeface="Arial" panose="020B0604020202020204" pitchFamily="34" charset="0"/>
              </a:rPr>
              <a:t>oppure per gli immobili completati dopo il/successivi  al </a:t>
            </a:r>
            <a:r>
              <a:rPr lang="it-IT" sz="1800" dirty="0">
                <a:latin typeface="Arial" panose="020B0604020202020204" pitchFamily="34" charset="0"/>
                <a:cs typeface="Arial" panose="020B0604020202020204" pitchFamily="34" charset="0"/>
              </a:rPr>
              <a:t>1° settembre 1967 </a:t>
            </a:r>
            <a:endParaRPr lang="it-IT" sz="1800" dirty="0" smtClean="0">
              <a:latin typeface="Arial" panose="020B0604020202020204" pitchFamily="34" charset="0"/>
              <a:cs typeface="Arial" panose="020B0604020202020204" pitchFamily="34" charset="0"/>
            </a:endParaRPr>
          </a:p>
          <a:p>
            <a:r>
              <a:rPr lang="it-IT" sz="1800" dirty="0" smtClean="0">
                <a:latin typeface="Arial" panose="020B0604020202020204" pitchFamily="34" charset="0"/>
                <a:cs typeface="Arial" panose="020B0604020202020204" pitchFamily="34" charset="0"/>
              </a:rPr>
              <a:t>- l’indicazione degli estremi del titolo edilizio che ha autorizzato la </a:t>
            </a:r>
            <a:r>
              <a:rPr lang="it-IT" sz="1800" dirty="0">
                <a:latin typeface="Arial" panose="020B0604020202020204" pitchFamily="34" charset="0"/>
                <a:cs typeface="Arial" panose="020B0604020202020204" pitchFamily="34" charset="0"/>
              </a:rPr>
              <a:t>costruzione </a:t>
            </a:r>
            <a:r>
              <a:rPr lang="it-IT" sz="1800" dirty="0" smtClean="0">
                <a:latin typeface="Arial" panose="020B0604020202020204" pitchFamily="34" charset="0"/>
                <a:cs typeface="Arial" panose="020B0604020202020204" pitchFamily="34" charset="0"/>
              </a:rPr>
              <a:t>dell’immobile</a:t>
            </a:r>
          </a:p>
          <a:p>
            <a:r>
              <a:rPr lang="it-IT" sz="1800" dirty="0" smtClean="0">
                <a:latin typeface="Arial" panose="020B0604020202020204" pitchFamily="34" charset="0"/>
                <a:cs typeface="Arial" panose="020B0604020202020204" pitchFamily="34" charset="0"/>
              </a:rPr>
              <a:t>- l’indicazione degli estremi della sanatoria (condono) che ha legittimato l’immobile</a:t>
            </a:r>
          </a:p>
          <a:p>
            <a:endParaRPr lang="it-IT" dirty="0"/>
          </a:p>
        </p:txBody>
      </p:sp>
      <p:pic>
        <p:nvPicPr>
          <p:cNvPr id="4" name="Immagine 3"/>
          <p:cNvPicPr>
            <a:picLocks noChangeAspect="1"/>
          </p:cNvPicPr>
          <p:nvPr/>
        </p:nvPicPr>
        <p:blipFill>
          <a:blip r:embed="rId2"/>
          <a:stretch>
            <a:fillRect/>
          </a:stretch>
        </p:blipFill>
        <p:spPr>
          <a:xfrm>
            <a:off x="1233624" y="4317819"/>
            <a:ext cx="6865347" cy="1242141"/>
          </a:xfrm>
          <a:prstGeom prst="rect">
            <a:avLst/>
          </a:prstGeom>
        </p:spPr>
      </p:pic>
    </p:spTree>
    <p:extLst>
      <p:ext uri="{BB962C8B-B14F-4D97-AF65-F5344CB8AC3E}">
        <p14:creationId xmlns:p14="http://schemas.microsoft.com/office/powerpoint/2010/main" val="553902649"/>
      </p:ext>
    </p:extLst>
  </p:cSld>
  <p:clrMapOvr>
    <a:masterClrMapping/>
  </p:clrMapOvr>
  <mc:AlternateContent xmlns:mc="http://schemas.openxmlformats.org/markup-compatibility/2006" xmlns:p14="http://schemas.microsoft.com/office/powerpoint/2010/main">
    <mc:Choice Requires="p14">
      <p:transition p14:dur="10">
        <p:fade/>
      </p:transition>
    </mc:Choice>
    <mc:Fallback xmlns="">
      <p:transition>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a:bodyPr>
          <a:lstStyle/>
          <a:p>
            <a:r>
              <a:rPr lang="it-IT" sz="1800" i="1" dirty="0">
                <a:latin typeface="Arial" panose="020B0604020202020204" pitchFamily="34" charset="0"/>
                <a:cs typeface="Arial" panose="020B0604020202020204" pitchFamily="34" charset="0"/>
              </a:rPr>
              <a:t>Gli aspetti procedimentali </a:t>
            </a:r>
            <a:r>
              <a:rPr lang="it-IT" sz="1800" i="1" dirty="0" smtClean="0">
                <a:latin typeface="Arial" panose="020B0604020202020204" pitchFamily="34" charset="0"/>
                <a:cs typeface="Arial" panose="020B0604020202020204" pitchFamily="34" charset="0"/>
              </a:rPr>
              <a:t>della </a:t>
            </a:r>
            <a:r>
              <a:rPr lang="it-IT" sz="1800" i="1" dirty="0">
                <a:latin typeface="Arial" panose="020B0604020202020204" pitchFamily="34" charset="0"/>
                <a:cs typeface="Arial" panose="020B0604020202020204" pitchFamily="34" charset="0"/>
              </a:rPr>
              <a:t>CILAS</a:t>
            </a:r>
            <a:endParaRPr lang="it-IT" sz="1800" dirty="0"/>
          </a:p>
        </p:txBody>
      </p:sp>
      <p:sp>
        <p:nvSpPr>
          <p:cNvPr id="3" name="Segnaposto contenuto 2"/>
          <p:cNvSpPr>
            <a:spLocks noGrp="1"/>
          </p:cNvSpPr>
          <p:nvPr>
            <p:ph idx="1"/>
          </p:nvPr>
        </p:nvSpPr>
        <p:spPr/>
        <p:txBody>
          <a:bodyPr>
            <a:normAutofit fontScale="92500" lnSpcReduction="10000"/>
          </a:bodyPr>
          <a:lstStyle/>
          <a:p>
            <a:pPr>
              <a:lnSpc>
                <a:spcPct val="110000"/>
              </a:lnSpc>
              <a:spcBef>
                <a:spcPts val="0"/>
              </a:spcBef>
              <a:spcAft>
                <a:spcPts val="0"/>
              </a:spcAft>
            </a:pPr>
            <a:r>
              <a:rPr lang="it-IT" dirty="0" smtClean="0">
                <a:latin typeface="Arial" panose="020B0604020202020204" pitchFamily="34" charset="0"/>
                <a:cs typeface="Arial" panose="020B0604020202020204" pitchFamily="34" charset="0"/>
              </a:rPr>
              <a:t>Comma 13-quater </a:t>
            </a:r>
            <a:r>
              <a:rPr lang="it-IT" dirty="0">
                <a:latin typeface="Arial" panose="020B0604020202020204" pitchFamily="34" charset="0"/>
                <a:cs typeface="Arial" panose="020B0604020202020204" pitchFamily="34" charset="0"/>
              </a:rPr>
              <a:t>art. 119 DL 34 del 2020 </a:t>
            </a:r>
          </a:p>
          <a:p>
            <a:pPr>
              <a:lnSpc>
                <a:spcPct val="110000"/>
              </a:lnSpc>
              <a:spcBef>
                <a:spcPts val="0"/>
              </a:spcBef>
              <a:spcAft>
                <a:spcPts val="0"/>
              </a:spcAft>
            </a:pPr>
            <a:r>
              <a:rPr lang="it-IT" i="1" dirty="0" smtClean="0">
                <a:latin typeface="Arial" panose="020B0604020202020204" pitchFamily="34" charset="0"/>
                <a:cs typeface="Arial" panose="020B0604020202020204" pitchFamily="34" charset="0"/>
              </a:rPr>
              <a:t>Fermo </a:t>
            </a:r>
            <a:r>
              <a:rPr lang="it-IT" i="1" dirty="0">
                <a:latin typeface="Arial" panose="020B0604020202020204" pitchFamily="34" charset="0"/>
                <a:cs typeface="Arial" panose="020B0604020202020204" pitchFamily="34" charset="0"/>
              </a:rPr>
              <a:t>restando quanto previsto al comma 13-ter, resta impregiudicata ogni valutazione circa la </a:t>
            </a:r>
            <a:r>
              <a:rPr lang="it-IT" i="1" dirty="0" smtClean="0">
                <a:latin typeface="Arial" panose="020B0604020202020204" pitchFamily="34" charset="0"/>
                <a:cs typeface="Arial" panose="020B0604020202020204" pitchFamily="34" charset="0"/>
              </a:rPr>
              <a:t>legittimità </a:t>
            </a:r>
            <a:r>
              <a:rPr lang="it-IT" i="1" dirty="0">
                <a:latin typeface="Arial" panose="020B0604020202020204" pitchFamily="34" charset="0"/>
                <a:cs typeface="Arial" panose="020B0604020202020204" pitchFamily="34" charset="0"/>
              </a:rPr>
              <a:t>dell'immobile oggetto di </a:t>
            </a:r>
            <a:r>
              <a:rPr lang="it-IT" i="1" dirty="0" smtClean="0">
                <a:latin typeface="Arial" panose="020B0604020202020204" pitchFamily="34" charset="0"/>
                <a:cs typeface="Arial" panose="020B0604020202020204" pitchFamily="34" charset="0"/>
              </a:rPr>
              <a:t>intervento</a:t>
            </a:r>
          </a:p>
          <a:p>
            <a:r>
              <a:rPr lang="it-IT" dirty="0" smtClean="0">
                <a:latin typeface="Arial" panose="020B0604020202020204" pitchFamily="34" charset="0"/>
                <a:cs typeface="Arial" panose="020B0604020202020204" pitchFamily="34" charset="0"/>
              </a:rPr>
              <a:t>Il fatto che nella CILAS non si debba verificare/asseverare lo stato legittimo dell’immobile e che ciò non comporta la decadenza del beneficio non costituisce un’implicita sanatoria. Ossia, sempre con riferimento alla definizione di stato legittimo, non si potrà riferirsi alla CILAS quale ultimo titolo legittimante lo stato dei luoghi.</a:t>
            </a:r>
          </a:p>
          <a:p>
            <a:r>
              <a:rPr lang="it-IT" dirty="0" smtClean="0">
                <a:latin typeface="Arial" panose="020B0604020202020204" pitchFamily="34" charset="0"/>
                <a:cs typeface="Arial" panose="020B0604020202020204" pitchFamily="34" charset="0"/>
              </a:rPr>
              <a:t>Eventuali difformità/abusi sull’immobile possono essere regolarizzati seguendo le normali procedure esistenti nella legislazione vigente prima – durante – dopo la presentazione della CILAS:</a:t>
            </a:r>
          </a:p>
          <a:p>
            <a:r>
              <a:rPr lang="it-IT" dirty="0" smtClean="0">
                <a:latin typeface="Arial" panose="020B0604020202020204" pitchFamily="34" charset="0"/>
                <a:cs typeface="Arial" panose="020B0604020202020204" pitchFamily="34" charset="0"/>
              </a:rPr>
              <a:t>- o su iniziativa diretta del privato</a:t>
            </a:r>
          </a:p>
          <a:p>
            <a:r>
              <a:rPr lang="it-IT" dirty="0" smtClean="0">
                <a:latin typeface="Arial" panose="020B0604020202020204" pitchFamily="34" charset="0"/>
                <a:cs typeface="Arial" panose="020B0604020202020204" pitchFamily="34" charset="0"/>
              </a:rPr>
              <a:t>- o a seguito dei normali controlli effettuati dal Comune nell’attività di vigilanza</a:t>
            </a:r>
            <a:endParaRPr lang="it-IT"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658404931"/>
      </p:ext>
    </p:extLst>
  </p:cSld>
  <p:clrMapOvr>
    <a:masterClrMapping/>
  </p:clrMapOvr>
  <mc:AlternateContent xmlns:mc="http://schemas.openxmlformats.org/markup-compatibility/2006" xmlns:p14="http://schemas.microsoft.com/office/powerpoint/2010/main">
    <mc:Choice Requires="p14">
      <p:transition p14:dur="10">
        <p:fade/>
      </p:transition>
    </mc:Choice>
    <mc:Fallback xmlns="">
      <p:transition>
        <p:fade/>
      </p:transition>
    </mc:Fallback>
  </mc:AlternateContent>
</p:sld>
</file>

<file path=ppt/theme/theme1.xml><?xml version="1.0" encoding="utf-8"?>
<a:theme xmlns:a="http://schemas.openxmlformats.org/drawingml/2006/main" name="Retrospettivo">
  <a:themeElements>
    <a:clrScheme name="Retrospettivo">
      <a:dk1>
        <a:srgbClr val="000000"/>
      </a:dk1>
      <a:lt1>
        <a:sysClr val="window" lastClr="FFFFFF"/>
      </a:lt1>
      <a:dk2>
        <a:srgbClr val="637052"/>
      </a:dk2>
      <a:lt2>
        <a:srgbClr val="CCDDEA"/>
      </a:lt2>
      <a:accent1>
        <a:srgbClr val="E48312"/>
      </a:accent1>
      <a:accent2>
        <a:srgbClr val="BD582C"/>
      </a:accent2>
      <a:accent3>
        <a:srgbClr val="865640"/>
      </a:accent3>
      <a:accent4>
        <a:srgbClr val="9B8357"/>
      </a:accent4>
      <a:accent5>
        <a:srgbClr val="C2BC80"/>
      </a:accent5>
      <a:accent6>
        <a:srgbClr val="94A088"/>
      </a:accent6>
      <a:hlink>
        <a:srgbClr val="2998E3"/>
      </a:hlink>
      <a:folHlink>
        <a:srgbClr val="8C8C8C"/>
      </a:folHlink>
    </a:clrScheme>
    <a:fontScheme name="Retrospettivo">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ttivo">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3F1AAB62-24C6-49D2-8E01-B56FAC9A3DCD}"/>
    </a:ext>
  </a:ext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Retrospect</Template>
  <TotalTime>1141</TotalTime>
  <Words>2007</Words>
  <Application>Microsoft Office PowerPoint</Application>
  <PresentationFormat>Widescreen</PresentationFormat>
  <Paragraphs>146</Paragraphs>
  <Slides>22</Slides>
  <Notes>0</Notes>
  <HiddenSlides>0</HiddenSlides>
  <MMClips>0</MMClips>
  <ScaleCrop>false</ScaleCrop>
  <HeadingPairs>
    <vt:vector size="6" baseType="variant">
      <vt:variant>
        <vt:lpstr>Caratteri utilizzati</vt:lpstr>
      </vt:variant>
      <vt:variant>
        <vt:i4>4</vt:i4>
      </vt:variant>
      <vt:variant>
        <vt:lpstr>Tema</vt:lpstr>
      </vt:variant>
      <vt:variant>
        <vt:i4>1</vt:i4>
      </vt:variant>
      <vt:variant>
        <vt:lpstr>Titoli diapositive</vt:lpstr>
      </vt:variant>
      <vt:variant>
        <vt:i4>22</vt:i4>
      </vt:variant>
    </vt:vector>
  </HeadingPairs>
  <TitlesOfParts>
    <vt:vector size="27" baseType="lpstr">
      <vt:lpstr>Arial</vt:lpstr>
      <vt:lpstr>Calibri</vt:lpstr>
      <vt:lpstr>Calibri Light</vt:lpstr>
      <vt:lpstr>Wingdings</vt:lpstr>
      <vt:lpstr>Retrospettivo</vt:lpstr>
      <vt:lpstr>La disciplina della  CILAS dopo l’entrata in vigore del Decreto Semplificazioni (D.L. 77/2021)    09/11/2021</vt:lpstr>
      <vt:lpstr>Superbonus 110%</vt:lpstr>
      <vt:lpstr>Superbonus 110%</vt:lpstr>
      <vt:lpstr>Superbonus 110%</vt:lpstr>
      <vt:lpstr>Gli aspetti procedimentali della CILAS</vt:lpstr>
      <vt:lpstr>Gli aspetti procedimentali della CILAS</vt:lpstr>
      <vt:lpstr>Gli aspetti procedimentali della CILAS</vt:lpstr>
      <vt:lpstr>Gli aspetti procedimentali della CILAS</vt:lpstr>
      <vt:lpstr>Gli aspetti procedimentali della CILAS</vt:lpstr>
      <vt:lpstr>Gli aspetti procedimentali della CILAS</vt:lpstr>
      <vt:lpstr>Gli aspetti procedimentali della CILAS</vt:lpstr>
      <vt:lpstr>Gli aspetti procedimentali della CILAS</vt:lpstr>
      <vt:lpstr>Gli aspetti procedimentali della CILAS</vt:lpstr>
      <vt:lpstr>Gli aspetti procedimentali della CILAS</vt:lpstr>
      <vt:lpstr>Gli aspetti procedimentali della CILAS</vt:lpstr>
      <vt:lpstr>Gli aspetti procedimentali della CILAS</vt:lpstr>
      <vt:lpstr>Gli aspetti procedimentali della CILAS</vt:lpstr>
      <vt:lpstr>Gli aspetti procedimentali della CILAS</vt:lpstr>
      <vt:lpstr>Gli aspetti procedimentali della CILAS</vt:lpstr>
      <vt:lpstr>        Le integrazioni necessarie per le pratiche presentate prima del 5 Agosto 2021</vt:lpstr>
      <vt:lpstr>Gli aspetti procedimentali della CILAS</vt:lpstr>
      <vt:lpstr>Grazie dell’attenzione e buon lavoro</vt:lpstr>
    </vt:vector>
  </TitlesOfParts>
  <Company>Comune di Parma</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La normativa urbanistico/edilizia di riferimento per le diverse tipologie di interventi alla luce delle novità introdotte dal DL Semplificazione e di quelle di imminente adozione da parte della Regione Emilia Romagna </dc:title>
  <dc:creator>Rossi Daniela</dc:creator>
  <cp:lastModifiedBy>Rossi Daniela</cp:lastModifiedBy>
  <cp:revision>203</cp:revision>
  <cp:lastPrinted>2021-11-05T13:42:51Z</cp:lastPrinted>
  <dcterms:created xsi:type="dcterms:W3CDTF">2020-11-19T13:17:25Z</dcterms:created>
  <dcterms:modified xsi:type="dcterms:W3CDTF">2021-11-09T07:47:28Z</dcterms:modified>
</cp:coreProperties>
</file>