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58" r:id="rId3"/>
    <p:sldId id="260" r:id="rId4"/>
    <p:sldId id="261" r:id="rId5"/>
    <p:sldId id="268" r:id="rId6"/>
    <p:sldId id="269" r:id="rId7"/>
    <p:sldId id="267" r:id="rId8"/>
    <p:sldId id="264" r:id="rId9"/>
  </p:sldIdLst>
  <p:sldSz cx="12192000" cy="6858000"/>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7" autoAdjust="0"/>
    <p:restoredTop sz="94660"/>
  </p:normalViewPr>
  <p:slideViewPr>
    <p:cSldViewPr snapToGrid="0">
      <p:cViewPr varScale="1">
        <p:scale>
          <a:sx n="159" d="100"/>
          <a:sy n="159" d="100"/>
        </p:scale>
        <p:origin x="73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63A709AD-0AA1-405A-AEFE-C3F95B04E0AC}" type="datetimeFigureOut">
              <a:rPr lang="it-IT" smtClean="0"/>
              <a:t>01/12/2020</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FE8710C-C8BA-4949-BEAD-DA7DB582141C}" type="slidenum">
              <a:rPr lang="it-IT" smtClean="0"/>
              <a:t>‹N›</a:t>
            </a:fld>
            <a:endParaRPr lang="it-IT"/>
          </a:p>
        </p:txBody>
      </p:sp>
    </p:spTree>
    <p:extLst>
      <p:ext uri="{BB962C8B-B14F-4D97-AF65-F5344CB8AC3E}">
        <p14:creationId xmlns:p14="http://schemas.microsoft.com/office/powerpoint/2010/main" val="2351695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D797A0-43A7-4F3F-8E4F-7067DC487B8E}"/>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ED57166-82EF-4F96-8D41-52E2D2030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054E2BA-5AF8-4B76-ABDB-FCF77B3503AF}"/>
              </a:ext>
            </a:extLst>
          </p:cNvPr>
          <p:cNvSpPr>
            <a:spLocks noGrp="1"/>
          </p:cNvSpPr>
          <p:nvPr>
            <p:ph type="dt" sz="half" idx="10"/>
          </p:nvPr>
        </p:nvSpPr>
        <p:spPr/>
        <p:txBody>
          <a:bodyPr/>
          <a:lstStyle/>
          <a:p>
            <a:fld id="{29BCC6D1-0DE6-4410-A223-CA94565E6F37}" type="datetime1">
              <a:rPr lang="it-IT" smtClean="0"/>
              <a:t>01/12/2020</a:t>
            </a:fld>
            <a:endParaRPr lang="it-IT"/>
          </a:p>
        </p:txBody>
      </p:sp>
      <p:sp>
        <p:nvSpPr>
          <p:cNvPr id="5" name="Segnaposto piè di pagina 4">
            <a:extLst>
              <a:ext uri="{FF2B5EF4-FFF2-40B4-BE49-F238E27FC236}">
                <a16:creationId xmlns:a16="http://schemas.microsoft.com/office/drawing/2014/main" id="{75E1BDB1-073D-41A6-B984-A92050461B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98B14EE-319B-4226-8935-316FD7919A3B}"/>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1416596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F0A821-0B7D-471F-85F1-58F31C60094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1E4A2C0-42D6-4A81-B621-3ED3933C72A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AD31863-E6C6-4666-A167-D29F714FC58B}"/>
              </a:ext>
            </a:extLst>
          </p:cNvPr>
          <p:cNvSpPr>
            <a:spLocks noGrp="1"/>
          </p:cNvSpPr>
          <p:nvPr>
            <p:ph type="dt" sz="half" idx="10"/>
          </p:nvPr>
        </p:nvSpPr>
        <p:spPr/>
        <p:txBody>
          <a:bodyPr/>
          <a:lstStyle/>
          <a:p>
            <a:fld id="{19182902-9335-4675-BD27-DC6E1F7D8730}" type="datetime1">
              <a:rPr lang="it-IT" smtClean="0"/>
              <a:t>01/12/2020</a:t>
            </a:fld>
            <a:endParaRPr lang="it-IT"/>
          </a:p>
        </p:txBody>
      </p:sp>
      <p:sp>
        <p:nvSpPr>
          <p:cNvPr id="5" name="Segnaposto piè di pagina 4">
            <a:extLst>
              <a:ext uri="{FF2B5EF4-FFF2-40B4-BE49-F238E27FC236}">
                <a16:creationId xmlns:a16="http://schemas.microsoft.com/office/drawing/2014/main" id="{A7D3F1FE-C926-49EF-87F3-22B36B42D1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0E19DF-3957-46BD-A4C7-DDCE748FCBDC}"/>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4233832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7471190-C5EB-431B-A9C4-2B14EC4D5BF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CC9D322-A1A4-4A13-B7E1-FDC8C753116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A32582-97A0-460B-8324-94D693B0D3C3}"/>
              </a:ext>
            </a:extLst>
          </p:cNvPr>
          <p:cNvSpPr>
            <a:spLocks noGrp="1"/>
          </p:cNvSpPr>
          <p:nvPr>
            <p:ph type="dt" sz="half" idx="10"/>
          </p:nvPr>
        </p:nvSpPr>
        <p:spPr/>
        <p:txBody>
          <a:bodyPr/>
          <a:lstStyle/>
          <a:p>
            <a:fld id="{25838779-901F-4B9A-B910-9FDF398D0D5D}" type="datetime1">
              <a:rPr lang="it-IT" smtClean="0"/>
              <a:t>01/12/2020</a:t>
            </a:fld>
            <a:endParaRPr lang="it-IT"/>
          </a:p>
        </p:txBody>
      </p:sp>
      <p:sp>
        <p:nvSpPr>
          <p:cNvPr id="5" name="Segnaposto piè di pagina 4">
            <a:extLst>
              <a:ext uri="{FF2B5EF4-FFF2-40B4-BE49-F238E27FC236}">
                <a16:creationId xmlns:a16="http://schemas.microsoft.com/office/drawing/2014/main" id="{6418D2F1-5EC3-4473-B5E6-9575EAB2A8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781D160-8DE0-4A62-B536-AD7764E6433E}"/>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799622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E1779D-58AD-4D0D-921E-FA44B61EB55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B2C7944-C1C5-401E-AECE-529D42B5B7C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9C477E3-DD8C-48D3-A6D9-84459B4D99D4}"/>
              </a:ext>
            </a:extLst>
          </p:cNvPr>
          <p:cNvSpPr>
            <a:spLocks noGrp="1"/>
          </p:cNvSpPr>
          <p:nvPr>
            <p:ph type="dt" sz="half" idx="10"/>
          </p:nvPr>
        </p:nvSpPr>
        <p:spPr/>
        <p:txBody>
          <a:bodyPr/>
          <a:lstStyle/>
          <a:p>
            <a:fld id="{D003F1D3-1769-4710-A932-13B4185EE716}" type="datetime1">
              <a:rPr lang="it-IT" smtClean="0"/>
              <a:t>01/12/2020</a:t>
            </a:fld>
            <a:endParaRPr lang="it-IT"/>
          </a:p>
        </p:txBody>
      </p:sp>
      <p:sp>
        <p:nvSpPr>
          <p:cNvPr id="5" name="Segnaposto piè di pagina 4">
            <a:extLst>
              <a:ext uri="{FF2B5EF4-FFF2-40B4-BE49-F238E27FC236}">
                <a16:creationId xmlns:a16="http://schemas.microsoft.com/office/drawing/2014/main" id="{674FEA1A-C8E8-4288-A6AD-662FC5C24D5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1B05B8C-C8EE-40E6-BA6B-36F3CA8FD36D}"/>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4218998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B21D6E-5473-456B-A77A-CB5B024B2D6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7768D2E-98AA-44FA-A6F9-4D90CE8E9A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A4FAF5F-6267-4302-AD03-23B4D6942660}"/>
              </a:ext>
            </a:extLst>
          </p:cNvPr>
          <p:cNvSpPr>
            <a:spLocks noGrp="1"/>
          </p:cNvSpPr>
          <p:nvPr>
            <p:ph type="dt" sz="half" idx="10"/>
          </p:nvPr>
        </p:nvSpPr>
        <p:spPr/>
        <p:txBody>
          <a:bodyPr/>
          <a:lstStyle/>
          <a:p>
            <a:fld id="{884135BC-1189-4030-801D-CE00EB60A606}" type="datetime1">
              <a:rPr lang="it-IT" smtClean="0"/>
              <a:t>01/12/2020</a:t>
            </a:fld>
            <a:endParaRPr lang="it-IT"/>
          </a:p>
        </p:txBody>
      </p:sp>
      <p:sp>
        <p:nvSpPr>
          <p:cNvPr id="5" name="Segnaposto piè di pagina 4">
            <a:extLst>
              <a:ext uri="{FF2B5EF4-FFF2-40B4-BE49-F238E27FC236}">
                <a16:creationId xmlns:a16="http://schemas.microsoft.com/office/drawing/2014/main" id="{DF60AE3C-F09E-4F43-BF9D-54BB521EE50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332E7A-28EB-4FE0-9D59-459184ACB1F7}"/>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238282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C1440F-107F-451D-8F4D-01B12CA303A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C320CCD-D52E-4EB5-B6A6-2D8BD32C404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8CA8534-3D0E-4A98-9EE1-D9D9E6E32DE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70ACF9B-60E1-43FD-B207-9F34E19F1274}"/>
              </a:ext>
            </a:extLst>
          </p:cNvPr>
          <p:cNvSpPr>
            <a:spLocks noGrp="1"/>
          </p:cNvSpPr>
          <p:nvPr>
            <p:ph type="dt" sz="half" idx="10"/>
          </p:nvPr>
        </p:nvSpPr>
        <p:spPr/>
        <p:txBody>
          <a:bodyPr/>
          <a:lstStyle/>
          <a:p>
            <a:fld id="{52F243CD-F4A6-44DF-B411-CA8BF050780A}" type="datetime1">
              <a:rPr lang="it-IT" smtClean="0"/>
              <a:t>01/12/2020</a:t>
            </a:fld>
            <a:endParaRPr lang="it-IT"/>
          </a:p>
        </p:txBody>
      </p:sp>
      <p:sp>
        <p:nvSpPr>
          <p:cNvPr id="6" name="Segnaposto piè di pagina 5">
            <a:extLst>
              <a:ext uri="{FF2B5EF4-FFF2-40B4-BE49-F238E27FC236}">
                <a16:creationId xmlns:a16="http://schemas.microsoft.com/office/drawing/2014/main" id="{CF0A7060-14D2-49BB-B6BF-79DC377824C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591AA97-278B-4DB6-B273-BCE72B77DB72}"/>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2775739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44E954-B6B6-4120-9DD9-914DB2A7D0D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D6E171E-7D6B-4F49-82D5-FB90AB4F7B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7E3EADA-D7DD-418C-825D-E167D2AE193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A183D6D-2B19-43E3-B4B1-A6A8C6003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D1A2B96-1E8D-429F-8ECF-712AC6EFE25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7D27520-F20A-4DB0-A552-0FE441133F38}"/>
              </a:ext>
            </a:extLst>
          </p:cNvPr>
          <p:cNvSpPr>
            <a:spLocks noGrp="1"/>
          </p:cNvSpPr>
          <p:nvPr>
            <p:ph type="dt" sz="half" idx="10"/>
          </p:nvPr>
        </p:nvSpPr>
        <p:spPr/>
        <p:txBody>
          <a:bodyPr/>
          <a:lstStyle/>
          <a:p>
            <a:fld id="{15312821-8BEC-4B54-BF3C-2371717CECDF}" type="datetime1">
              <a:rPr lang="it-IT" smtClean="0"/>
              <a:t>01/12/2020</a:t>
            </a:fld>
            <a:endParaRPr lang="it-IT"/>
          </a:p>
        </p:txBody>
      </p:sp>
      <p:sp>
        <p:nvSpPr>
          <p:cNvPr id="8" name="Segnaposto piè di pagina 7">
            <a:extLst>
              <a:ext uri="{FF2B5EF4-FFF2-40B4-BE49-F238E27FC236}">
                <a16:creationId xmlns:a16="http://schemas.microsoft.com/office/drawing/2014/main" id="{B2195D00-46C8-4A13-A4C4-DDF8783832A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FF8407D-DA92-48FE-BC62-DBE2C1859F77}"/>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4009974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15E925-DCD6-4B44-A0E9-768FC7D7683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59A2C58-DAD6-4CF5-8229-5FA17E6487CC}"/>
              </a:ext>
            </a:extLst>
          </p:cNvPr>
          <p:cNvSpPr>
            <a:spLocks noGrp="1"/>
          </p:cNvSpPr>
          <p:nvPr>
            <p:ph type="dt" sz="half" idx="10"/>
          </p:nvPr>
        </p:nvSpPr>
        <p:spPr/>
        <p:txBody>
          <a:bodyPr/>
          <a:lstStyle/>
          <a:p>
            <a:fld id="{2269592C-E34F-4376-A46A-04316A3FF4A5}" type="datetime1">
              <a:rPr lang="it-IT" smtClean="0"/>
              <a:t>01/12/2020</a:t>
            </a:fld>
            <a:endParaRPr lang="it-IT"/>
          </a:p>
        </p:txBody>
      </p:sp>
      <p:sp>
        <p:nvSpPr>
          <p:cNvPr id="4" name="Segnaposto piè di pagina 3">
            <a:extLst>
              <a:ext uri="{FF2B5EF4-FFF2-40B4-BE49-F238E27FC236}">
                <a16:creationId xmlns:a16="http://schemas.microsoft.com/office/drawing/2014/main" id="{31213657-A3C5-4540-90B9-5D5F7218C95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5FA052F-CCBD-4F85-B45C-55689BB643AD}"/>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3116917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CDD4D53-DE5F-4948-ADF7-BC952DB148BD}"/>
              </a:ext>
            </a:extLst>
          </p:cNvPr>
          <p:cNvSpPr>
            <a:spLocks noGrp="1"/>
          </p:cNvSpPr>
          <p:nvPr>
            <p:ph type="dt" sz="half" idx="10"/>
          </p:nvPr>
        </p:nvSpPr>
        <p:spPr/>
        <p:txBody>
          <a:bodyPr/>
          <a:lstStyle/>
          <a:p>
            <a:fld id="{23897480-2AFA-4580-A126-D29FBC582CA1}" type="datetime1">
              <a:rPr lang="it-IT" smtClean="0"/>
              <a:t>01/12/2020</a:t>
            </a:fld>
            <a:endParaRPr lang="it-IT"/>
          </a:p>
        </p:txBody>
      </p:sp>
      <p:sp>
        <p:nvSpPr>
          <p:cNvPr id="3" name="Segnaposto piè di pagina 2">
            <a:extLst>
              <a:ext uri="{FF2B5EF4-FFF2-40B4-BE49-F238E27FC236}">
                <a16:creationId xmlns:a16="http://schemas.microsoft.com/office/drawing/2014/main" id="{BD476C63-7130-45BA-A053-E3DE8C546B9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EBFE236-92FF-4B05-B8D8-CCA4A89A834C}"/>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1242413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15A774-FA5B-4A75-86D8-072CCA867D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B8484B2-0853-4BD2-9229-968C64400B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916959F-F946-4577-BBAB-BDFBC760E6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4ED5EAF-2866-4E93-BF3C-3D584D501F77}"/>
              </a:ext>
            </a:extLst>
          </p:cNvPr>
          <p:cNvSpPr>
            <a:spLocks noGrp="1"/>
          </p:cNvSpPr>
          <p:nvPr>
            <p:ph type="dt" sz="half" idx="10"/>
          </p:nvPr>
        </p:nvSpPr>
        <p:spPr/>
        <p:txBody>
          <a:bodyPr/>
          <a:lstStyle/>
          <a:p>
            <a:fld id="{6468157E-989A-44E2-8223-AAC6FED5054B}" type="datetime1">
              <a:rPr lang="it-IT" smtClean="0"/>
              <a:t>01/12/2020</a:t>
            </a:fld>
            <a:endParaRPr lang="it-IT"/>
          </a:p>
        </p:txBody>
      </p:sp>
      <p:sp>
        <p:nvSpPr>
          <p:cNvPr id="6" name="Segnaposto piè di pagina 5">
            <a:extLst>
              <a:ext uri="{FF2B5EF4-FFF2-40B4-BE49-F238E27FC236}">
                <a16:creationId xmlns:a16="http://schemas.microsoft.com/office/drawing/2014/main" id="{0F48E1AC-414F-4729-A931-FF7805D0DC6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B1AA50A-6459-4993-BA07-DA3B4F0877FA}"/>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1366937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7A7CA8-A275-464E-81EC-82C03505580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2C50174-70FA-4FB8-BF60-B4ECD3DD6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B12CAD1-306D-4082-BB65-68A8E11C9E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5A57D94-3149-49CC-B73B-CFF559F34CAF}"/>
              </a:ext>
            </a:extLst>
          </p:cNvPr>
          <p:cNvSpPr>
            <a:spLocks noGrp="1"/>
          </p:cNvSpPr>
          <p:nvPr>
            <p:ph type="dt" sz="half" idx="10"/>
          </p:nvPr>
        </p:nvSpPr>
        <p:spPr/>
        <p:txBody>
          <a:bodyPr/>
          <a:lstStyle/>
          <a:p>
            <a:fld id="{1720696C-2678-4F61-AF0F-B803FDBCFF0A}" type="datetime1">
              <a:rPr lang="it-IT" smtClean="0"/>
              <a:t>01/12/2020</a:t>
            </a:fld>
            <a:endParaRPr lang="it-IT"/>
          </a:p>
        </p:txBody>
      </p:sp>
      <p:sp>
        <p:nvSpPr>
          <p:cNvPr id="6" name="Segnaposto piè di pagina 5">
            <a:extLst>
              <a:ext uri="{FF2B5EF4-FFF2-40B4-BE49-F238E27FC236}">
                <a16:creationId xmlns:a16="http://schemas.microsoft.com/office/drawing/2014/main" id="{7555099D-A31F-496E-82F3-9EE18564503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B181A6-AFC6-4B0B-AC2D-B6FE835D6C5C}"/>
              </a:ext>
            </a:extLst>
          </p:cNvPr>
          <p:cNvSpPr>
            <a:spLocks noGrp="1"/>
          </p:cNvSpPr>
          <p:nvPr>
            <p:ph type="sldNum" sz="quarter" idx="12"/>
          </p:nvPr>
        </p:nvSpPr>
        <p:spPr/>
        <p:txBody>
          <a:bodyPr/>
          <a:lstStyle/>
          <a:p>
            <a:fld id="{4AEF2FEF-C86D-42DC-964B-03679BBC4DA1}" type="slidenum">
              <a:rPr lang="it-IT" smtClean="0"/>
              <a:t>‹N›</a:t>
            </a:fld>
            <a:endParaRPr lang="it-IT"/>
          </a:p>
        </p:txBody>
      </p:sp>
    </p:spTree>
    <p:extLst>
      <p:ext uri="{BB962C8B-B14F-4D97-AF65-F5344CB8AC3E}">
        <p14:creationId xmlns:p14="http://schemas.microsoft.com/office/powerpoint/2010/main" val="3998532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75CFEDC-361E-4716-8691-5A56769938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C422BF9-3FA3-4C9B-9AE8-2B503AD3C2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8514B19-725E-4285-B34C-571ADAA17A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BA2D6-BAB0-4D63-A8AA-EE483F8E1404}" type="datetime1">
              <a:rPr lang="it-IT" smtClean="0"/>
              <a:t>01/12/2020</a:t>
            </a:fld>
            <a:endParaRPr lang="it-IT"/>
          </a:p>
        </p:txBody>
      </p:sp>
      <p:sp>
        <p:nvSpPr>
          <p:cNvPr id="5" name="Segnaposto piè di pagina 4">
            <a:extLst>
              <a:ext uri="{FF2B5EF4-FFF2-40B4-BE49-F238E27FC236}">
                <a16:creationId xmlns:a16="http://schemas.microsoft.com/office/drawing/2014/main" id="{2BF746BF-F04A-4C21-97F4-F2684E687D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A715E04-4102-46DA-9FD3-3E8FCAAB71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EF2FEF-C86D-42DC-964B-03679BBC4DA1}" type="slidenum">
              <a:rPr lang="it-IT" smtClean="0"/>
              <a:t>‹N›</a:t>
            </a:fld>
            <a:endParaRPr lang="it-IT"/>
          </a:p>
        </p:txBody>
      </p:sp>
    </p:spTree>
    <p:extLst>
      <p:ext uri="{BB962C8B-B14F-4D97-AF65-F5344CB8AC3E}">
        <p14:creationId xmlns:p14="http://schemas.microsoft.com/office/powerpoint/2010/main" val="3126700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BF88ED-D131-464F-93B8-C3B79D560F7E}"/>
              </a:ext>
            </a:extLst>
          </p:cNvPr>
          <p:cNvSpPr>
            <a:spLocks noGrp="1"/>
          </p:cNvSpPr>
          <p:nvPr>
            <p:ph type="ctrTitle"/>
          </p:nvPr>
        </p:nvSpPr>
        <p:spPr/>
        <p:txBody>
          <a:bodyPr/>
          <a:lstStyle/>
          <a:p>
            <a:r>
              <a:rPr lang="it-IT" sz="6000" b="0" u="none" strike="noStrike" baseline="0" dirty="0">
                <a:solidFill>
                  <a:srgbClr val="002060"/>
                </a:solidFill>
                <a:latin typeface="Lato"/>
              </a:rPr>
              <a:t>La polizza assicurativa </a:t>
            </a:r>
            <a:br>
              <a:rPr lang="it-IT" sz="6000" b="0" u="none" strike="noStrike" baseline="0" dirty="0">
                <a:solidFill>
                  <a:srgbClr val="002060"/>
                </a:solidFill>
                <a:latin typeface="Lato"/>
              </a:rPr>
            </a:br>
            <a:r>
              <a:rPr lang="it-IT" sz="6000" b="0" u="none" strike="noStrike" baseline="0" dirty="0">
                <a:solidFill>
                  <a:srgbClr val="002060"/>
                </a:solidFill>
                <a:latin typeface="Lato"/>
              </a:rPr>
              <a:t>del Professionista</a:t>
            </a:r>
          </a:p>
        </p:txBody>
      </p:sp>
      <p:sp>
        <p:nvSpPr>
          <p:cNvPr id="3" name="Sottotitolo 2">
            <a:extLst>
              <a:ext uri="{FF2B5EF4-FFF2-40B4-BE49-F238E27FC236}">
                <a16:creationId xmlns:a16="http://schemas.microsoft.com/office/drawing/2014/main" id="{C5113B20-CCF5-4D8B-ACD1-C5854FBE8B29}"/>
              </a:ext>
            </a:extLst>
          </p:cNvPr>
          <p:cNvSpPr>
            <a:spLocks noGrp="1"/>
          </p:cNvSpPr>
          <p:nvPr>
            <p:ph type="subTitle" idx="1"/>
          </p:nvPr>
        </p:nvSpPr>
        <p:spPr/>
        <p:txBody>
          <a:bodyPr/>
          <a:lstStyle/>
          <a:p>
            <a:pPr algn="l"/>
            <a:endParaRPr lang="it-IT" sz="1800" b="0" i="0" u="none" strike="noStrike" baseline="0" dirty="0">
              <a:solidFill>
                <a:srgbClr val="000000"/>
              </a:solidFill>
              <a:latin typeface="Lato"/>
            </a:endParaRPr>
          </a:p>
          <a:p>
            <a:r>
              <a:rPr lang="it-IT" sz="1800" b="1" i="0" u="none" strike="noStrike" baseline="0" dirty="0">
                <a:solidFill>
                  <a:srgbClr val="002060"/>
                </a:solidFill>
                <a:latin typeface="Lato"/>
              </a:rPr>
              <a:t>Riccardo Fornaciari, </a:t>
            </a:r>
            <a:r>
              <a:rPr lang="it-IT" sz="1800" b="0" i="0" u="none" strike="noStrike" baseline="0" dirty="0">
                <a:solidFill>
                  <a:srgbClr val="002060"/>
                </a:solidFill>
                <a:latin typeface="Lato"/>
              </a:rPr>
              <a:t>Intermediario assicurativo </a:t>
            </a:r>
            <a:endParaRPr lang="it-IT" dirty="0">
              <a:solidFill>
                <a:srgbClr val="002060"/>
              </a:solidFill>
            </a:endParaRPr>
          </a:p>
        </p:txBody>
      </p:sp>
      <p:sp>
        <p:nvSpPr>
          <p:cNvPr id="5" name="Rettangolo 4">
            <a:extLst>
              <a:ext uri="{FF2B5EF4-FFF2-40B4-BE49-F238E27FC236}">
                <a16:creationId xmlns:a16="http://schemas.microsoft.com/office/drawing/2014/main" id="{956047D4-E483-47FD-8467-BCB17F0A02DF}"/>
              </a:ext>
            </a:extLst>
          </p:cNvPr>
          <p:cNvSpPr/>
          <p:nvPr/>
        </p:nvSpPr>
        <p:spPr>
          <a:xfrm>
            <a:off x="133350" y="0"/>
            <a:ext cx="23495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a16="http://schemas.microsoft.com/office/drawing/2014/main" id="{D654957C-9B7A-4C25-AFB9-18714B048EF7}"/>
              </a:ext>
            </a:extLst>
          </p:cNvPr>
          <p:cNvSpPr/>
          <p:nvPr/>
        </p:nvSpPr>
        <p:spPr>
          <a:xfrm>
            <a:off x="438150" y="0"/>
            <a:ext cx="165100"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a:extLst>
              <a:ext uri="{FF2B5EF4-FFF2-40B4-BE49-F238E27FC236}">
                <a16:creationId xmlns:a16="http://schemas.microsoft.com/office/drawing/2014/main" id="{06BA8388-95D3-49DC-B838-1C56D8009AE0}"/>
              </a:ext>
            </a:extLst>
          </p:cNvPr>
          <p:cNvSpPr/>
          <p:nvPr/>
        </p:nvSpPr>
        <p:spPr>
          <a:xfrm>
            <a:off x="673100" y="0"/>
            <a:ext cx="111125" cy="685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1959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F0FBE-D4A2-4709-86C8-A43C64FDBF73}"/>
              </a:ext>
            </a:extLst>
          </p:cNvPr>
          <p:cNvSpPr>
            <a:spLocks noGrp="1"/>
          </p:cNvSpPr>
          <p:nvPr>
            <p:ph type="title"/>
          </p:nvPr>
        </p:nvSpPr>
        <p:spPr/>
        <p:txBody>
          <a:bodyPr>
            <a:normAutofit/>
          </a:bodyPr>
          <a:lstStyle/>
          <a:p>
            <a:r>
              <a:rPr lang="it-IT" sz="3600" dirty="0">
                <a:solidFill>
                  <a:srgbClr val="002060"/>
                </a:solidFill>
                <a:latin typeface="Lato"/>
              </a:rPr>
              <a:t>Riferimenti Normativi</a:t>
            </a:r>
          </a:p>
        </p:txBody>
      </p:sp>
      <p:sp>
        <p:nvSpPr>
          <p:cNvPr id="4" name="Rectangle 1">
            <a:extLst>
              <a:ext uri="{FF2B5EF4-FFF2-40B4-BE49-F238E27FC236}">
                <a16:creationId xmlns:a16="http://schemas.microsoft.com/office/drawing/2014/main" id="{3504BFF3-5358-454A-BDA3-C380736BB518}"/>
              </a:ext>
            </a:extLst>
          </p:cNvPr>
          <p:cNvSpPr>
            <a:spLocks noGrp="1" noChangeArrowheads="1"/>
          </p:cNvSpPr>
          <p:nvPr>
            <p:ph idx="1"/>
          </p:nvPr>
        </p:nvSpPr>
        <p:spPr bwMode="auto">
          <a:xfrm>
            <a:off x="696000" y="1690688"/>
            <a:ext cx="10800000" cy="4342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ts val="0"/>
              </a:spcBef>
              <a:spcAft>
                <a:spcPts val="0"/>
              </a:spcAft>
              <a:buClrTx/>
              <a:buSzTx/>
              <a:buFontTx/>
              <a:buNone/>
              <a:tabLst/>
            </a:pPr>
            <a:r>
              <a:rPr lang="it-IT" sz="2000" b="1" dirty="0">
                <a:solidFill>
                  <a:srgbClr val="002060"/>
                </a:solidFill>
                <a:latin typeface="Lato"/>
              </a:rPr>
              <a:t>DL 19 maggio 2020 n. 34 art.119 comma 14</a:t>
            </a:r>
            <a:endParaRPr kumimoji="0" lang="it-IT" altLang="it-IT" sz="2000" b="1" i="0" u="none" strike="noStrike" cap="none" normalizeH="0" baseline="0" dirty="0">
              <a:ln>
                <a:noFill/>
              </a:ln>
              <a:solidFill>
                <a:srgbClr val="002060"/>
              </a:solidFill>
              <a:effectLst/>
              <a:latin typeface="Lato"/>
            </a:endParaRPr>
          </a:p>
          <a:p>
            <a:pPr marL="0" marR="0" lvl="0" indent="0" algn="just" defTabSz="914400" rtl="0" eaLnBrk="0" fontAlgn="base" latinLnBrk="0" hangingPunct="0">
              <a:lnSpc>
                <a:spcPct val="150000"/>
              </a:lnSpc>
              <a:spcBef>
                <a:spcPts val="0"/>
              </a:spcBef>
              <a:spcAft>
                <a:spcPts val="0"/>
              </a:spcAft>
              <a:buClrTx/>
              <a:buSzTx/>
              <a:buFontTx/>
              <a:buNone/>
              <a:tabLst/>
            </a:pPr>
            <a:r>
              <a:rPr kumimoji="0" lang="it-IT" altLang="it-IT" sz="1500" b="0" i="0" u="none" strike="noStrike" cap="none" normalizeH="0" baseline="0" dirty="0">
                <a:ln>
                  <a:noFill/>
                </a:ln>
                <a:solidFill>
                  <a:srgbClr val="002060"/>
                </a:solidFill>
                <a:effectLst/>
                <a:latin typeface="Lato"/>
              </a:rPr>
              <a:t>«Ferma l'applicazione delle </a:t>
            </a:r>
            <a:r>
              <a:rPr kumimoji="0" lang="it-IT" altLang="it-IT" sz="1500" b="0" i="0" u="sng" strike="noStrike" cap="none" normalizeH="0" baseline="0" dirty="0">
                <a:ln>
                  <a:noFill/>
                </a:ln>
                <a:solidFill>
                  <a:srgbClr val="002060"/>
                </a:solidFill>
                <a:effectLst/>
                <a:latin typeface="Lato"/>
              </a:rPr>
              <a:t>sanzioni penali</a:t>
            </a:r>
            <a:r>
              <a:rPr kumimoji="0" lang="it-IT" altLang="it-IT" sz="1500" b="0" i="0" strike="noStrike" cap="none" normalizeH="0" baseline="0" dirty="0">
                <a:ln>
                  <a:noFill/>
                </a:ln>
                <a:solidFill>
                  <a:srgbClr val="002060"/>
                </a:solidFill>
                <a:effectLst/>
                <a:latin typeface="Lato"/>
              </a:rPr>
              <a:t> </a:t>
            </a:r>
            <a:r>
              <a:rPr kumimoji="0" lang="it-IT" altLang="it-IT" sz="1500" b="0" i="0" u="none" strike="noStrike" cap="none" normalizeH="0" baseline="0" dirty="0">
                <a:ln>
                  <a:noFill/>
                </a:ln>
                <a:solidFill>
                  <a:srgbClr val="002060"/>
                </a:solidFill>
                <a:effectLst/>
                <a:latin typeface="Lato"/>
              </a:rPr>
              <a:t>ove il fatto costituisca reato, ai soggetti che rilasciano attestazioni e asseverazioni infedeli si applica la </a:t>
            </a:r>
            <a:r>
              <a:rPr kumimoji="0" lang="it-IT" altLang="it-IT" sz="1500" b="0" i="0" u="sng" strike="noStrike" cap="none" normalizeH="0" baseline="0" dirty="0">
                <a:ln>
                  <a:noFill/>
                </a:ln>
                <a:solidFill>
                  <a:srgbClr val="002060"/>
                </a:solidFill>
                <a:effectLst/>
                <a:latin typeface="Lato"/>
              </a:rPr>
              <a:t>sanzione amministrativa pecuniaria da euro 2.000 a euro 15.000 per ciascuna attestazione o asseverazione infedele resa</a:t>
            </a:r>
            <a:r>
              <a:rPr kumimoji="0" lang="it-IT" altLang="it-IT" sz="1500" b="0" i="0" u="none" strike="noStrike" cap="none" normalizeH="0" baseline="0" dirty="0">
                <a:ln>
                  <a:noFill/>
                </a:ln>
                <a:solidFill>
                  <a:srgbClr val="002060"/>
                </a:solidFill>
                <a:effectLst/>
                <a:latin typeface="Lato"/>
              </a:rPr>
              <a:t>. I soggetti </a:t>
            </a:r>
            <a:r>
              <a:rPr kumimoji="0" lang="it-IT" altLang="it-IT" sz="1500" b="0" i="0" u="sng" strike="noStrike" cap="none" normalizeH="0" baseline="0" dirty="0">
                <a:ln>
                  <a:noFill/>
                </a:ln>
                <a:solidFill>
                  <a:srgbClr val="002060"/>
                </a:solidFill>
                <a:effectLst/>
                <a:latin typeface="Lato"/>
              </a:rPr>
              <a:t>stipulano una polizza di assicurazione della responsabilità civile, con massimale adeguato al numero delle attestazioni o asseverazioni</a:t>
            </a:r>
            <a:r>
              <a:rPr kumimoji="0" lang="it-IT" altLang="it-IT" sz="1500" b="0" i="0" u="none" strike="noStrike" cap="none" normalizeH="0" baseline="0" dirty="0">
                <a:ln>
                  <a:noFill/>
                </a:ln>
                <a:solidFill>
                  <a:srgbClr val="002060"/>
                </a:solidFill>
                <a:effectLst/>
                <a:latin typeface="Lato"/>
              </a:rPr>
              <a:t> rilasciate e agli importi degli interventi oggetto delle predette attestazioni o asseverazioni e, comunque, </a:t>
            </a:r>
            <a:r>
              <a:rPr kumimoji="0" lang="it-IT" altLang="it-IT" sz="1500" b="0" i="0" u="sng" strike="noStrike" cap="none" normalizeH="0" baseline="0" dirty="0">
                <a:ln>
                  <a:noFill/>
                </a:ln>
                <a:solidFill>
                  <a:srgbClr val="002060"/>
                </a:solidFill>
                <a:effectLst/>
                <a:latin typeface="Lato"/>
              </a:rPr>
              <a:t>non inferiore a 500 mila euro</a:t>
            </a:r>
            <a:r>
              <a:rPr kumimoji="0" lang="it-IT" altLang="it-IT" sz="1500" b="0" i="0" u="none" strike="noStrike" cap="none" normalizeH="0" baseline="0" dirty="0">
                <a:ln>
                  <a:noFill/>
                </a:ln>
                <a:solidFill>
                  <a:srgbClr val="002060"/>
                </a:solidFill>
                <a:effectLst/>
                <a:latin typeface="Lato"/>
              </a:rPr>
              <a:t>, al fine di garantire ai propri clienti e al bilancio dello Stato il risarcimento dei danni eventualmente provocati dall'attività prestata».</a:t>
            </a:r>
          </a:p>
          <a:p>
            <a:pPr marL="0" marR="0" lvl="0" indent="0" algn="just" defTabSz="914400" rtl="0" eaLnBrk="0" fontAlgn="base" latinLnBrk="0" hangingPunct="0">
              <a:lnSpc>
                <a:spcPct val="150000"/>
              </a:lnSpc>
              <a:spcBef>
                <a:spcPts val="0"/>
              </a:spcBef>
              <a:spcAft>
                <a:spcPts val="0"/>
              </a:spcAft>
              <a:buClrTx/>
              <a:buSzTx/>
              <a:buFontTx/>
              <a:buNone/>
              <a:tabLst/>
            </a:pPr>
            <a:endParaRPr lang="it-IT" altLang="it-IT" sz="1500" dirty="0">
              <a:solidFill>
                <a:srgbClr val="002060"/>
              </a:solidFill>
              <a:latin typeface="Lato"/>
            </a:endParaRPr>
          </a:p>
          <a:p>
            <a:pPr marL="0" marR="0" lvl="0" indent="0" algn="just" defTabSz="914400" rtl="0" eaLnBrk="0" fontAlgn="base" latinLnBrk="0" hangingPunct="0">
              <a:lnSpc>
                <a:spcPct val="150000"/>
              </a:lnSpc>
              <a:spcBef>
                <a:spcPct val="0"/>
              </a:spcBef>
              <a:spcAft>
                <a:spcPct val="0"/>
              </a:spcAft>
              <a:buClrTx/>
              <a:buSzTx/>
              <a:buFontTx/>
              <a:buNone/>
              <a:tabLst/>
            </a:pPr>
            <a:r>
              <a:rPr lang="it-IT" sz="2000" b="1" dirty="0">
                <a:solidFill>
                  <a:srgbClr val="002060"/>
                </a:solidFill>
                <a:latin typeface="Lato"/>
              </a:rPr>
              <a:t>DM Asseverazioni 6 agosto 2020 art.4 comma i</a:t>
            </a:r>
          </a:p>
          <a:p>
            <a:pPr marL="0" marR="0" lvl="0" indent="0" algn="just" defTabSz="914400" rtl="0" eaLnBrk="0" fontAlgn="base" latinLnBrk="0" hangingPunct="0">
              <a:lnSpc>
                <a:spcPct val="150000"/>
              </a:lnSpc>
              <a:spcBef>
                <a:spcPct val="0"/>
              </a:spcBef>
              <a:spcAft>
                <a:spcPct val="0"/>
              </a:spcAft>
              <a:buClrTx/>
              <a:buSzTx/>
              <a:buFontTx/>
              <a:buNone/>
              <a:tabLst/>
            </a:pPr>
            <a:r>
              <a:rPr lang="it-IT" altLang="it-IT" sz="1500" dirty="0">
                <a:solidFill>
                  <a:srgbClr val="002060"/>
                </a:solidFill>
                <a:latin typeface="Lato"/>
              </a:rPr>
              <a:t>«che, per la polizza di assicurazione, siano riportati la società assicuratrice, il numero della polizza, l'importo complessivo assicurato, la </a:t>
            </a:r>
            <a:r>
              <a:rPr lang="it-IT" altLang="it-IT" sz="1500" u="sng" dirty="0">
                <a:solidFill>
                  <a:srgbClr val="002060"/>
                </a:solidFill>
                <a:latin typeface="Lato"/>
              </a:rPr>
              <a:t>disponibilità residua</a:t>
            </a:r>
            <a:r>
              <a:rPr lang="it-IT" altLang="it-IT" sz="1500" dirty="0">
                <a:solidFill>
                  <a:srgbClr val="002060"/>
                </a:solidFill>
                <a:latin typeface="Lato"/>
              </a:rPr>
              <a:t> della copertura assicurativa, che deve essere </a:t>
            </a:r>
            <a:r>
              <a:rPr lang="it-IT" altLang="it-IT" sz="1500" u="sng" dirty="0">
                <a:solidFill>
                  <a:srgbClr val="002060"/>
                </a:solidFill>
                <a:latin typeface="Lato"/>
              </a:rPr>
              <a:t>maggiore o uguale all'importo dell'intervento asseverato</a:t>
            </a:r>
            <a:r>
              <a:rPr lang="it-IT" altLang="it-IT" sz="1500" dirty="0">
                <a:solidFill>
                  <a:srgbClr val="002060"/>
                </a:solidFill>
                <a:latin typeface="Lato"/>
              </a:rPr>
              <a:t>».</a:t>
            </a:r>
          </a:p>
        </p:txBody>
      </p:sp>
      <p:sp>
        <p:nvSpPr>
          <p:cNvPr id="5" name="Segnaposto numero diapositiva 4">
            <a:extLst>
              <a:ext uri="{FF2B5EF4-FFF2-40B4-BE49-F238E27FC236}">
                <a16:creationId xmlns:a16="http://schemas.microsoft.com/office/drawing/2014/main" id="{7329D614-1FFD-456E-9F90-09D4DD0C9E94}"/>
              </a:ext>
            </a:extLst>
          </p:cNvPr>
          <p:cNvSpPr>
            <a:spLocks noGrp="1"/>
          </p:cNvSpPr>
          <p:nvPr>
            <p:ph type="sldNum" sz="quarter" idx="12"/>
          </p:nvPr>
        </p:nvSpPr>
        <p:spPr/>
        <p:txBody>
          <a:bodyPr/>
          <a:lstStyle/>
          <a:p>
            <a:fld id="{4AEF2FEF-C86D-42DC-964B-03679BBC4DA1}" type="slidenum">
              <a:rPr lang="it-IT" smtClean="0"/>
              <a:t>2</a:t>
            </a:fld>
            <a:endParaRPr lang="it-IT"/>
          </a:p>
        </p:txBody>
      </p:sp>
    </p:spTree>
    <p:extLst>
      <p:ext uri="{BB962C8B-B14F-4D97-AF65-F5344CB8AC3E}">
        <p14:creationId xmlns:p14="http://schemas.microsoft.com/office/powerpoint/2010/main" val="261417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2B83BB-71B9-4327-B7E2-D77DD25F838B}"/>
              </a:ext>
            </a:extLst>
          </p:cNvPr>
          <p:cNvSpPr>
            <a:spLocks noGrp="1"/>
          </p:cNvSpPr>
          <p:nvPr>
            <p:ph type="title"/>
          </p:nvPr>
        </p:nvSpPr>
        <p:spPr/>
        <p:txBody>
          <a:bodyPr>
            <a:normAutofit/>
          </a:bodyPr>
          <a:lstStyle/>
          <a:p>
            <a:r>
              <a:rPr lang="it-IT" sz="3600" dirty="0">
                <a:solidFill>
                  <a:srgbClr val="002060"/>
                </a:solidFill>
                <a:latin typeface="Lato"/>
              </a:rPr>
              <a:t>DM Asseverazioni 6 agosto 2020</a:t>
            </a:r>
          </a:p>
        </p:txBody>
      </p:sp>
      <p:sp>
        <p:nvSpPr>
          <p:cNvPr id="4" name="Rectangle 1">
            <a:extLst>
              <a:ext uri="{FF2B5EF4-FFF2-40B4-BE49-F238E27FC236}">
                <a16:creationId xmlns:a16="http://schemas.microsoft.com/office/drawing/2014/main" id="{2CB8E0CB-DDE4-4D5C-BBFE-CA2D482AF061}"/>
              </a:ext>
            </a:extLst>
          </p:cNvPr>
          <p:cNvSpPr>
            <a:spLocks noGrp="1" noChangeArrowheads="1"/>
          </p:cNvSpPr>
          <p:nvPr>
            <p:ph idx="1"/>
          </p:nvPr>
        </p:nvSpPr>
        <p:spPr bwMode="auto">
          <a:xfrm>
            <a:off x="838200" y="1707727"/>
            <a:ext cx="10066020" cy="3442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lang="it-IT" sz="1600" dirty="0">
                <a:solidFill>
                  <a:srgbClr val="002060"/>
                </a:solidFill>
                <a:highlight>
                  <a:srgbClr val="C0C0C0"/>
                </a:highlight>
                <a:latin typeface="Lato"/>
              </a:rPr>
              <a:t>ALLEGATO 2 DICHIARAZIONE SOSTITUTIVA</a:t>
            </a:r>
            <a:endParaRPr lang="it-IT" sz="1600" dirty="0"/>
          </a:p>
          <a:p>
            <a:pPr marL="0" marR="0" lvl="0" indent="0" algn="l" defTabSz="914400" rtl="0" eaLnBrk="0" fontAlgn="base" latinLnBrk="0" hangingPunct="0">
              <a:lnSpc>
                <a:spcPct val="150000"/>
              </a:lnSpc>
              <a:spcBef>
                <a:spcPct val="0"/>
              </a:spcBef>
              <a:spcAft>
                <a:spcPct val="0"/>
              </a:spcAft>
              <a:buClrTx/>
              <a:buSzTx/>
              <a:buFontTx/>
              <a:buNone/>
              <a:tabLst/>
            </a:pPr>
            <a:r>
              <a:rPr lang="it-IT" sz="1500" dirty="0">
                <a:solidFill>
                  <a:srgbClr val="002060"/>
                </a:solidFill>
                <a:latin typeface="Lato"/>
              </a:rPr>
              <a:t>«… a garanzia della presente asseverazione è stata </a:t>
            </a:r>
            <a:r>
              <a:rPr lang="it-IT" sz="1500" u="sng" dirty="0">
                <a:solidFill>
                  <a:srgbClr val="002060"/>
                </a:solidFill>
                <a:latin typeface="Lato"/>
              </a:rPr>
              <a:t>stipulata a proprio nome ed esclusivamente</a:t>
            </a:r>
            <a:r>
              <a:rPr lang="it-IT" sz="1500" dirty="0">
                <a:solidFill>
                  <a:srgbClr val="002060"/>
                </a:solidFill>
                <a:latin typeface="Lato"/>
              </a:rPr>
              <a:t> per le finalità di cui al comma 14 del dell’art. 119 del D.L. 34/2020, la polizza assicurativa n. _______________ con la compagnia assicuratrice __________, per un importo di lavori pari a ______________ di cui </a:t>
            </a:r>
            <a:r>
              <a:rPr lang="it-IT" sz="1500" u="sng" dirty="0">
                <a:solidFill>
                  <a:srgbClr val="002060"/>
                </a:solidFill>
                <a:latin typeface="Lato"/>
              </a:rPr>
              <a:t>si allega copia</a:t>
            </a:r>
            <a:r>
              <a:rPr lang="it-IT" sz="1500" dirty="0">
                <a:solidFill>
                  <a:srgbClr val="002060"/>
                </a:solidFill>
                <a:latin typeface="Lato"/>
              </a:rPr>
              <a:t> e che տ </a:t>
            </a:r>
            <a:r>
              <a:rPr lang="it-IT" sz="1500" u="sng" dirty="0">
                <a:solidFill>
                  <a:srgbClr val="002060"/>
                </a:solidFill>
                <a:latin typeface="Lato"/>
              </a:rPr>
              <a:t>la stessa polizza è stata utilizzata per altre asseverazioni</a:t>
            </a:r>
            <a:r>
              <a:rPr lang="it-IT" sz="1500" dirty="0">
                <a:solidFill>
                  <a:srgbClr val="002060"/>
                </a:solidFill>
                <a:latin typeface="Lato"/>
              </a:rPr>
              <a:t> rese sempre ai sensi del comma 13 dell’art. 11° del D.L. 34/2020 per un importo complessivo pari a:____________euro. Indicare i codici ENEA delle eventuali precedenti asseverazioni: </a:t>
            </a:r>
          </a:p>
          <a:p>
            <a:pPr marL="342900" marR="0" lvl="0" indent="-342900" algn="l" defTabSz="914400" rtl="0" eaLnBrk="0" fontAlgn="base" latinLnBrk="0" hangingPunct="0">
              <a:lnSpc>
                <a:spcPct val="150000"/>
              </a:lnSpc>
              <a:spcBef>
                <a:spcPct val="0"/>
              </a:spcBef>
              <a:spcAft>
                <a:spcPct val="0"/>
              </a:spcAft>
              <a:buClrTx/>
              <a:buSzTx/>
              <a:buFontTx/>
              <a:buAutoNum type="arabicParenR"/>
              <a:tabLst/>
            </a:pPr>
            <a:r>
              <a:rPr lang="it-IT" sz="1500" dirty="0">
                <a:solidFill>
                  <a:srgbClr val="002060"/>
                </a:solidFill>
                <a:latin typeface="Lato"/>
              </a:rPr>
              <a:t>Cod.________________________, importo assicurato:________________ euro; </a:t>
            </a:r>
          </a:p>
          <a:p>
            <a:pPr marL="342900" marR="0" lvl="0" indent="-342900" algn="l" defTabSz="914400" rtl="0" eaLnBrk="0" fontAlgn="base" latinLnBrk="0" hangingPunct="0">
              <a:lnSpc>
                <a:spcPct val="150000"/>
              </a:lnSpc>
              <a:spcBef>
                <a:spcPct val="0"/>
              </a:spcBef>
              <a:spcAft>
                <a:spcPct val="0"/>
              </a:spcAft>
              <a:buClrTx/>
              <a:buSzTx/>
              <a:buFontTx/>
              <a:buAutoNum type="arabicParenR"/>
              <a:tabLst/>
            </a:pPr>
            <a:r>
              <a:rPr lang="it-IT" sz="1500" dirty="0">
                <a:solidFill>
                  <a:srgbClr val="002060"/>
                </a:solidFill>
                <a:latin typeface="Lato"/>
              </a:rPr>
              <a:t>Cod.________________________, importo assicurato:________________ euro; </a:t>
            </a:r>
          </a:p>
          <a:p>
            <a:pPr marL="342900" marR="0" lvl="0" indent="-342900" algn="l" defTabSz="914400" rtl="0" eaLnBrk="0" fontAlgn="base" latinLnBrk="0" hangingPunct="0">
              <a:lnSpc>
                <a:spcPct val="150000"/>
              </a:lnSpc>
              <a:spcBef>
                <a:spcPct val="0"/>
              </a:spcBef>
              <a:spcAft>
                <a:spcPct val="0"/>
              </a:spcAft>
              <a:buClrTx/>
              <a:buSzTx/>
              <a:buFontTx/>
              <a:buAutoNum type="arabicParenR"/>
              <a:tabLst/>
            </a:pPr>
            <a:r>
              <a:rPr lang="it-IT" sz="1500" dirty="0">
                <a:solidFill>
                  <a:srgbClr val="002060"/>
                </a:solidFill>
                <a:latin typeface="Lato"/>
              </a:rPr>
              <a:t>Cod.________________________, importo assicurato:________________ euro; </a:t>
            </a:r>
          </a:p>
          <a:p>
            <a:pPr marL="0" marR="0" lvl="0" indent="0" algn="l" defTabSz="914400" rtl="0" eaLnBrk="0" fontAlgn="base" latinLnBrk="0" hangingPunct="0">
              <a:lnSpc>
                <a:spcPct val="150000"/>
              </a:lnSpc>
              <a:spcBef>
                <a:spcPct val="0"/>
              </a:spcBef>
              <a:spcAft>
                <a:spcPct val="0"/>
              </a:spcAft>
              <a:buClrTx/>
              <a:buSzTx/>
              <a:buNone/>
              <a:tabLst/>
            </a:pPr>
            <a:r>
              <a:rPr lang="it-IT" sz="1500" dirty="0">
                <a:solidFill>
                  <a:srgbClr val="002060"/>
                </a:solidFill>
                <a:latin typeface="Lato"/>
              </a:rPr>
              <a:t>(aggiungere le righe necessarie)»</a:t>
            </a:r>
            <a:endParaRPr lang="it-IT" altLang="it-IT" sz="1500" dirty="0">
              <a:solidFill>
                <a:srgbClr val="002060"/>
              </a:solidFill>
              <a:latin typeface="Lato"/>
            </a:endParaRPr>
          </a:p>
        </p:txBody>
      </p:sp>
      <p:sp>
        <p:nvSpPr>
          <p:cNvPr id="3" name="Segnaposto numero diapositiva 2">
            <a:extLst>
              <a:ext uri="{FF2B5EF4-FFF2-40B4-BE49-F238E27FC236}">
                <a16:creationId xmlns:a16="http://schemas.microsoft.com/office/drawing/2014/main" id="{C8F80006-2BD0-48FE-8564-4D95E9B9B9B6}"/>
              </a:ext>
            </a:extLst>
          </p:cNvPr>
          <p:cNvSpPr>
            <a:spLocks noGrp="1"/>
          </p:cNvSpPr>
          <p:nvPr>
            <p:ph type="sldNum" sz="quarter" idx="12"/>
          </p:nvPr>
        </p:nvSpPr>
        <p:spPr/>
        <p:txBody>
          <a:bodyPr/>
          <a:lstStyle/>
          <a:p>
            <a:fld id="{4AEF2FEF-C86D-42DC-964B-03679BBC4DA1}" type="slidenum">
              <a:rPr lang="it-IT" smtClean="0"/>
              <a:t>3</a:t>
            </a:fld>
            <a:endParaRPr lang="it-IT"/>
          </a:p>
        </p:txBody>
      </p:sp>
    </p:spTree>
    <p:extLst>
      <p:ext uri="{BB962C8B-B14F-4D97-AF65-F5344CB8AC3E}">
        <p14:creationId xmlns:p14="http://schemas.microsoft.com/office/powerpoint/2010/main" val="393418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F46AB1-DB16-42FE-AE65-CC8EA5FADE4A}"/>
              </a:ext>
            </a:extLst>
          </p:cNvPr>
          <p:cNvSpPr>
            <a:spLocks noGrp="1"/>
          </p:cNvSpPr>
          <p:nvPr>
            <p:ph type="title"/>
          </p:nvPr>
        </p:nvSpPr>
        <p:spPr/>
        <p:txBody>
          <a:bodyPr>
            <a:normAutofit/>
          </a:bodyPr>
          <a:lstStyle/>
          <a:p>
            <a:r>
              <a:rPr lang="it-IT" sz="3600" dirty="0">
                <a:solidFill>
                  <a:srgbClr val="002060"/>
                </a:solidFill>
                <a:latin typeface="Lato"/>
              </a:rPr>
              <a:t>DM Asseverazioni SISMABONUS</a:t>
            </a:r>
          </a:p>
        </p:txBody>
      </p:sp>
      <p:sp>
        <p:nvSpPr>
          <p:cNvPr id="3" name="Segnaposto contenuto 2">
            <a:extLst>
              <a:ext uri="{FF2B5EF4-FFF2-40B4-BE49-F238E27FC236}">
                <a16:creationId xmlns:a16="http://schemas.microsoft.com/office/drawing/2014/main" id="{0671DD24-A3D0-4ED7-A82E-DDFAE4FB02E2}"/>
              </a:ext>
            </a:extLst>
          </p:cNvPr>
          <p:cNvSpPr>
            <a:spLocks noGrp="1"/>
          </p:cNvSpPr>
          <p:nvPr>
            <p:ph idx="1"/>
          </p:nvPr>
        </p:nvSpPr>
        <p:spPr>
          <a:xfrm>
            <a:off x="696000" y="1825625"/>
            <a:ext cx="10800000" cy="3420143"/>
          </a:xfrm>
        </p:spPr>
        <p:txBody>
          <a:bodyPr/>
          <a:lstStyle/>
          <a:p>
            <a:pPr marL="0" indent="0">
              <a:buNone/>
            </a:pPr>
            <a:r>
              <a:rPr lang="it-IT" sz="1600" dirty="0">
                <a:solidFill>
                  <a:srgbClr val="002060"/>
                </a:solidFill>
                <a:highlight>
                  <a:srgbClr val="C0C0C0"/>
                </a:highlight>
                <a:latin typeface="Lato"/>
              </a:rPr>
              <a:t>Allegato B-1 ATTESTAZIONE DEL DIRETTORE DEI LAVORI</a:t>
            </a:r>
            <a:endParaRPr lang="it-IT" dirty="0">
              <a:sym typeface="Wingdings" panose="05000000000000000000" pitchFamily="2" charset="2"/>
            </a:endParaRPr>
          </a:p>
          <a:p>
            <a:pPr marL="0" indent="0">
              <a:lnSpc>
                <a:spcPct val="150000"/>
              </a:lnSpc>
              <a:spcBef>
                <a:spcPts val="0"/>
              </a:spcBef>
              <a:buNone/>
            </a:pPr>
            <a:r>
              <a:rPr lang="it-IT" sz="1500" dirty="0">
                <a:solidFill>
                  <a:srgbClr val="002060"/>
                </a:solidFill>
                <a:latin typeface="Lato"/>
              </a:rPr>
              <a:t>«di essere in </a:t>
            </a:r>
            <a:r>
              <a:rPr lang="it-IT" sz="1500" u="sng" dirty="0">
                <a:solidFill>
                  <a:srgbClr val="002060"/>
                </a:solidFill>
                <a:latin typeface="Lato"/>
              </a:rPr>
              <a:t>possesso della polizza assicurativa</a:t>
            </a:r>
            <a:r>
              <a:rPr lang="it-IT" sz="1500" dirty="0">
                <a:solidFill>
                  <a:srgbClr val="002060"/>
                </a:solidFill>
                <a:latin typeface="Lato"/>
              </a:rPr>
              <a:t>, allegata alla presente, di cui all’articolo 119 comma 14 del decreto-legge 19 maggio 2020, n.34, convertito, con modificazioni, dalla legge 17 luglio 2020 n. 77, per la presente asseverazione»</a:t>
            </a:r>
          </a:p>
          <a:p>
            <a:pPr marL="0" indent="0">
              <a:lnSpc>
                <a:spcPct val="150000"/>
              </a:lnSpc>
              <a:spcBef>
                <a:spcPts val="0"/>
              </a:spcBef>
              <a:buNone/>
            </a:pPr>
            <a:endParaRPr lang="it-IT" sz="1500" dirty="0">
              <a:solidFill>
                <a:srgbClr val="002060"/>
              </a:solidFill>
              <a:latin typeface="Lato"/>
            </a:endParaRPr>
          </a:p>
          <a:p>
            <a:pPr marL="0" indent="0">
              <a:lnSpc>
                <a:spcPct val="150000"/>
              </a:lnSpc>
              <a:spcBef>
                <a:spcPts val="0"/>
              </a:spcBef>
              <a:buNone/>
            </a:pPr>
            <a:endParaRPr lang="it-IT" sz="1500" dirty="0">
              <a:solidFill>
                <a:srgbClr val="002060"/>
              </a:solidFill>
              <a:latin typeface="Lato"/>
            </a:endParaRPr>
          </a:p>
          <a:p>
            <a:pPr marL="0" indent="0">
              <a:lnSpc>
                <a:spcPct val="150000"/>
              </a:lnSpc>
              <a:spcBef>
                <a:spcPts val="0"/>
              </a:spcBef>
              <a:buNone/>
            </a:pPr>
            <a:r>
              <a:rPr lang="it-IT" sz="1600" dirty="0">
                <a:solidFill>
                  <a:srgbClr val="002060"/>
                </a:solidFill>
                <a:highlight>
                  <a:srgbClr val="C0C0C0"/>
                </a:highlight>
                <a:latin typeface="Lato"/>
              </a:rPr>
              <a:t>Allegato B-2 ATTESTAZIONE DEL COLLAUDATORE STATICO</a:t>
            </a:r>
          </a:p>
          <a:p>
            <a:pPr marL="0" indent="0">
              <a:lnSpc>
                <a:spcPct val="150000"/>
              </a:lnSpc>
              <a:spcBef>
                <a:spcPts val="0"/>
              </a:spcBef>
              <a:buNone/>
            </a:pPr>
            <a:r>
              <a:rPr lang="it-IT" sz="1500" dirty="0">
                <a:solidFill>
                  <a:srgbClr val="002060"/>
                </a:solidFill>
                <a:latin typeface="Lato"/>
              </a:rPr>
              <a:t>«di essere in </a:t>
            </a:r>
            <a:r>
              <a:rPr lang="it-IT" sz="1500" u="sng" dirty="0">
                <a:solidFill>
                  <a:srgbClr val="002060"/>
                </a:solidFill>
                <a:latin typeface="Lato"/>
              </a:rPr>
              <a:t>possesso della polizza assicurativa</a:t>
            </a:r>
            <a:r>
              <a:rPr lang="it-IT" sz="1500" dirty="0">
                <a:solidFill>
                  <a:srgbClr val="002060"/>
                </a:solidFill>
                <a:latin typeface="Lato"/>
              </a:rPr>
              <a:t>, allegata alla presente, di cui all’articolo 119 comma 14 del decreto-legge 19 maggio 2020, n.34, convertito, con modificazioni, dalla legge 17 luglio 2020 n. 77, per la presente asseverazione»</a:t>
            </a:r>
          </a:p>
          <a:p>
            <a:pPr marL="0" indent="0">
              <a:lnSpc>
                <a:spcPct val="150000"/>
              </a:lnSpc>
              <a:spcBef>
                <a:spcPts val="0"/>
              </a:spcBef>
              <a:buNone/>
            </a:pPr>
            <a:endParaRPr lang="it-IT" sz="1600" dirty="0">
              <a:sym typeface="Wingdings" panose="05000000000000000000" pitchFamily="2" charset="2"/>
            </a:endParaRPr>
          </a:p>
          <a:p>
            <a:pPr marL="0" indent="0">
              <a:lnSpc>
                <a:spcPct val="150000"/>
              </a:lnSpc>
              <a:spcBef>
                <a:spcPts val="0"/>
              </a:spcBef>
              <a:buNone/>
            </a:pPr>
            <a:endParaRPr lang="it-IT" sz="1500" dirty="0">
              <a:solidFill>
                <a:srgbClr val="002060"/>
              </a:solidFill>
              <a:latin typeface="Lato"/>
            </a:endParaRPr>
          </a:p>
        </p:txBody>
      </p:sp>
      <p:sp>
        <p:nvSpPr>
          <p:cNvPr id="4" name="Segnaposto numero diapositiva 3">
            <a:extLst>
              <a:ext uri="{FF2B5EF4-FFF2-40B4-BE49-F238E27FC236}">
                <a16:creationId xmlns:a16="http://schemas.microsoft.com/office/drawing/2014/main" id="{D055B860-2F4C-479C-B107-62B9264A23CC}"/>
              </a:ext>
            </a:extLst>
          </p:cNvPr>
          <p:cNvSpPr>
            <a:spLocks noGrp="1"/>
          </p:cNvSpPr>
          <p:nvPr>
            <p:ph type="sldNum" sz="quarter" idx="12"/>
          </p:nvPr>
        </p:nvSpPr>
        <p:spPr/>
        <p:txBody>
          <a:bodyPr/>
          <a:lstStyle/>
          <a:p>
            <a:fld id="{4AEF2FEF-C86D-42DC-964B-03679BBC4DA1}" type="slidenum">
              <a:rPr lang="it-IT" smtClean="0"/>
              <a:t>4</a:t>
            </a:fld>
            <a:endParaRPr lang="it-IT"/>
          </a:p>
        </p:txBody>
      </p:sp>
    </p:spTree>
    <p:extLst>
      <p:ext uri="{BB962C8B-B14F-4D97-AF65-F5344CB8AC3E}">
        <p14:creationId xmlns:p14="http://schemas.microsoft.com/office/powerpoint/2010/main" val="118475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504BFF3-5358-454A-BDA3-C380736BB518}"/>
              </a:ext>
            </a:extLst>
          </p:cNvPr>
          <p:cNvSpPr>
            <a:spLocks noGrp="1" noChangeArrowheads="1"/>
          </p:cNvSpPr>
          <p:nvPr>
            <p:ph idx="1"/>
          </p:nvPr>
        </p:nvSpPr>
        <p:spPr bwMode="auto">
          <a:xfrm>
            <a:off x="696000" y="1690688"/>
            <a:ext cx="10800000" cy="4250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ts val="0"/>
              </a:spcBef>
              <a:spcAft>
                <a:spcPts val="0"/>
              </a:spcAft>
              <a:buClrTx/>
              <a:buSzTx/>
              <a:buFontTx/>
              <a:buNone/>
              <a:tabLst/>
            </a:pPr>
            <a:r>
              <a:rPr kumimoji="0" lang="it-IT" altLang="it-IT" sz="1800" b="1" i="0" u="none" strike="noStrike" cap="none" normalizeH="0" baseline="0" dirty="0">
                <a:ln>
                  <a:noFill/>
                </a:ln>
                <a:solidFill>
                  <a:srgbClr val="002060"/>
                </a:solidFill>
                <a:effectLst/>
                <a:latin typeface="Lato"/>
              </a:rPr>
              <a:t>In che cosa consistono i controlli dell’Agenzia delle entrate?</a:t>
            </a:r>
          </a:p>
          <a:p>
            <a:pPr marL="0" marR="0" lvl="0" indent="0" algn="just" defTabSz="914400" rtl="0" eaLnBrk="0" fontAlgn="base" latinLnBrk="0" hangingPunct="0">
              <a:lnSpc>
                <a:spcPct val="150000"/>
              </a:lnSpc>
              <a:spcBef>
                <a:spcPts val="0"/>
              </a:spcBef>
              <a:spcAft>
                <a:spcPts val="0"/>
              </a:spcAft>
              <a:buClrTx/>
              <a:buSzTx/>
              <a:buFontTx/>
              <a:buNone/>
              <a:tabLst/>
            </a:pPr>
            <a:r>
              <a:rPr lang="it-IT" altLang="it-IT" sz="1500" dirty="0">
                <a:solidFill>
                  <a:srgbClr val="002060"/>
                </a:solidFill>
                <a:latin typeface="Lato"/>
              </a:rPr>
              <a:t>L’Agenzia delle entrate dell’ambito dell’ordinaria attività di controllo procede alla verifica documentale della sussistenza dei presupposti che danno diritto alla detrazione. Qualora sia accertata la mancata integrazione, anche parziale, dei requisiti che danno diritto alla detrazione d’imposta, l’Agenzia </a:t>
            </a:r>
            <a:r>
              <a:rPr lang="it-IT" altLang="it-IT" sz="1500" u="sng" dirty="0">
                <a:solidFill>
                  <a:srgbClr val="002060"/>
                </a:solidFill>
                <a:latin typeface="Lato"/>
              </a:rPr>
              <a:t>provvede al recupero dell’importo corrispondente alla detrazione non spettante nei confronti del soggetto che ha esercitato l’opzione, maggiorato di interessi e sanzioni</a:t>
            </a:r>
            <a:r>
              <a:rPr lang="it-IT" altLang="it-IT" sz="1500" dirty="0">
                <a:solidFill>
                  <a:srgbClr val="002060"/>
                </a:solidFill>
                <a:latin typeface="Lato"/>
              </a:rPr>
              <a:t>.</a:t>
            </a:r>
          </a:p>
          <a:p>
            <a:pPr marL="0" marR="0" lvl="0" indent="0" algn="just" defTabSz="914400" rtl="0" eaLnBrk="0" fontAlgn="base" latinLnBrk="0" hangingPunct="0">
              <a:lnSpc>
                <a:spcPct val="150000"/>
              </a:lnSpc>
              <a:spcBef>
                <a:spcPts val="0"/>
              </a:spcBef>
              <a:spcAft>
                <a:spcPts val="0"/>
              </a:spcAft>
              <a:buClrTx/>
              <a:buSzTx/>
              <a:buFontTx/>
              <a:buNone/>
              <a:tabLst/>
            </a:pPr>
            <a:r>
              <a:rPr kumimoji="0" lang="it-IT" altLang="it-IT" sz="1800" b="1" i="0" u="none" strike="noStrike" cap="none" normalizeH="0" baseline="0" dirty="0">
                <a:ln>
                  <a:noFill/>
                </a:ln>
                <a:solidFill>
                  <a:srgbClr val="002060"/>
                </a:solidFill>
                <a:effectLst/>
                <a:latin typeface="Lato"/>
              </a:rPr>
              <a:t>Entro quando l’Agenzia delle entrate può fare i controlli?</a:t>
            </a:r>
          </a:p>
          <a:p>
            <a:pPr marL="0" marR="0" lvl="0" indent="0" algn="just" defTabSz="914400" rtl="0" eaLnBrk="0" fontAlgn="base" latinLnBrk="0" hangingPunct="0">
              <a:lnSpc>
                <a:spcPct val="150000"/>
              </a:lnSpc>
              <a:spcBef>
                <a:spcPts val="0"/>
              </a:spcBef>
              <a:spcAft>
                <a:spcPts val="0"/>
              </a:spcAft>
              <a:buClrTx/>
              <a:buSzTx/>
              <a:buFontTx/>
              <a:buNone/>
              <a:tabLst/>
            </a:pPr>
            <a:r>
              <a:rPr lang="it-IT" altLang="it-IT" sz="1500" dirty="0">
                <a:solidFill>
                  <a:srgbClr val="002060"/>
                </a:solidFill>
                <a:latin typeface="Lato"/>
              </a:rPr>
              <a:t>«Nel caso in cui il contribuente abbia fruito della detrazione del 110% in assenza dei presupposti, l’Agenzia delle entrate potrà notificare l’accertamento entro il 31 dicembre del </a:t>
            </a:r>
            <a:r>
              <a:rPr lang="it-IT" altLang="it-IT" sz="1500" u="sng" dirty="0">
                <a:solidFill>
                  <a:srgbClr val="002060"/>
                </a:solidFill>
                <a:latin typeface="Lato"/>
              </a:rPr>
              <a:t>quinto anno successivo</a:t>
            </a:r>
            <a:r>
              <a:rPr lang="it-IT" altLang="it-IT" sz="1500" dirty="0">
                <a:solidFill>
                  <a:srgbClr val="002060"/>
                </a:solidFill>
                <a:latin typeface="Lato"/>
              </a:rPr>
              <a:t> a quello in cui è stata prestata la dichiarazione con la quale si fruisce del beneficio fiscale.</a:t>
            </a:r>
          </a:p>
          <a:p>
            <a:pPr marL="0" marR="0" lvl="0" indent="0" algn="just" defTabSz="914400" rtl="0" eaLnBrk="0" fontAlgn="base" latinLnBrk="0" hangingPunct="0">
              <a:lnSpc>
                <a:spcPct val="150000"/>
              </a:lnSpc>
              <a:spcBef>
                <a:spcPts val="0"/>
              </a:spcBef>
              <a:spcAft>
                <a:spcPts val="0"/>
              </a:spcAft>
              <a:buClrTx/>
              <a:buSzTx/>
              <a:buFontTx/>
              <a:buNone/>
              <a:tabLst/>
            </a:pPr>
            <a:r>
              <a:rPr kumimoji="0" lang="it-IT" altLang="it-IT" sz="1500" b="0" i="0" u="none" strike="noStrike" cap="none" normalizeH="0" baseline="0" dirty="0">
                <a:ln>
                  <a:noFill/>
                </a:ln>
                <a:solidFill>
                  <a:srgbClr val="002060"/>
                </a:solidFill>
                <a:effectLst/>
                <a:latin typeface="Lato"/>
              </a:rPr>
              <a:t>Nel caso in cui il contribuente abbia optato per la cessione del credito, l’Agenzia notifica l’atto di recupero del credito di imposta entro il 31 dicembre dell’</a:t>
            </a:r>
            <a:r>
              <a:rPr kumimoji="0" lang="it-IT" altLang="it-IT" sz="1500" b="0" i="0" u="sng" strike="noStrike" cap="none" normalizeH="0" baseline="0" dirty="0">
                <a:ln>
                  <a:noFill/>
                </a:ln>
                <a:solidFill>
                  <a:srgbClr val="002060"/>
                </a:solidFill>
                <a:effectLst/>
                <a:latin typeface="Lato"/>
              </a:rPr>
              <a:t>ottavo anno successivo</a:t>
            </a:r>
            <a:r>
              <a:rPr kumimoji="0" lang="it-IT" altLang="it-IT" sz="1500" b="0" i="0" u="none" strike="noStrike" cap="none" normalizeH="0" baseline="0" dirty="0">
                <a:ln>
                  <a:noFill/>
                </a:ln>
                <a:solidFill>
                  <a:srgbClr val="002060"/>
                </a:solidFill>
                <a:effectLst/>
                <a:latin typeface="Lato"/>
              </a:rPr>
              <a:t> a quello dell’utilizzo irregolare.»</a:t>
            </a:r>
          </a:p>
          <a:p>
            <a:pPr marL="0" marR="0" lvl="0" indent="0" algn="just" defTabSz="914400" rtl="0" eaLnBrk="0" fontAlgn="base" latinLnBrk="0" hangingPunct="0">
              <a:lnSpc>
                <a:spcPct val="150000"/>
              </a:lnSpc>
              <a:spcBef>
                <a:spcPts val="0"/>
              </a:spcBef>
              <a:spcAft>
                <a:spcPts val="0"/>
              </a:spcAft>
              <a:buClrTx/>
              <a:buSzTx/>
              <a:buFontTx/>
              <a:buNone/>
              <a:tabLst/>
            </a:pPr>
            <a:endParaRPr lang="it-IT" altLang="it-IT" sz="1500" dirty="0">
              <a:solidFill>
                <a:srgbClr val="002060"/>
              </a:solidFill>
              <a:latin typeface="Lato"/>
            </a:endParaRPr>
          </a:p>
        </p:txBody>
      </p:sp>
      <p:sp>
        <p:nvSpPr>
          <p:cNvPr id="5" name="Segnaposto numero diapositiva 4">
            <a:extLst>
              <a:ext uri="{FF2B5EF4-FFF2-40B4-BE49-F238E27FC236}">
                <a16:creationId xmlns:a16="http://schemas.microsoft.com/office/drawing/2014/main" id="{7329D614-1FFD-456E-9F90-09D4DD0C9E94}"/>
              </a:ext>
            </a:extLst>
          </p:cNvPr>
          <p:cNvSpPr>
            <a:spLocks noGrp="1"/>
          </p:cNvSpPr>
          <p:nvPr>
            <p:ph type="sldNum" sz="quarter" idx="12"/>
          </p:nvPr>
        </p:nvSpPr>
        <p:spPr/>
        <p:txBody>
          <a:bodyPr/>
          <a:lstStyle/>
          <a:p>
            <a:fld id="{4AEF2FEF-C86D-42DC-964B-03679BBC4DA1}" type="slidenum">
              <a:rPr lang="it-IT" smtClean="0"/>
              <a:t>5</a:t>
            </a:fld>
            <a:endParaRPr lang="it-IT"/>
          </a:p>
        </p:txBody>
      </p:sp>
      <p:sp>
        <p:nvSpPr>
          <p:cNvPr id="6" name="Titolo 1">
            <a:extLst>
              <a:ext uri="{FF2B5EF4-FFF2-40B4-BE49-F238E27FC236}">
                <a16:creationId xmlns:a16="http://schemas.microsoft.com/office/drawing/2014/main" id="{65D6DB6E-F155-4265-A695-F7381EC6F0A0}"/>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600" dirty="0">
                <a:solidFill>
                  <a:srgbClr val="002060"/>
                </a:solidFill>
                <a:latin typeface="Lato"/>
              </a:rPr>
              <a:t>Controllo Agenzia delle Entrate</a:t>
            </a:r>
          </a:p>
        </p:txBody>
      </p:sp>
    </p:spTree>
    <p:extLst>
      <p:ext uri="{BB962C8B-B14F-4D97-AF65-F5344CB8AC3E}">
        <p14:creationId xmlns:p14="http://schemas.microsoft.com/office/powerpoint/2010/main" val="3543633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54DD0C50-F98B-4EAC-AA97-5F15D7D97A1C}"/>
              </a:ext>
            </a:extLst>
          </p:cNvPr>
          <p:cNvSpPr/>
          <p:nvPr/>
        </p:nvSpPr>
        <p:spPr>
          <a:xfrm>
            <a:off x="1155340" y="4403192"/>
            <a:ext cx="10304108" cy="157806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gn="just">
              <a:lnSpc>
                <a:spcPct val="150000"/>
              </a:lnSpc>
              <a:spcBef>
                <a:spcPts val="0"/>
              </a:spcBef>
              <a:spcAft>
                <a:spcPts val="0"/>
              </a:spcAft>
              <a:buFont typeface="Wingdings" panose="05000000000000000000" pitchFamily="2" charset="2"/>
              <a:buChar char="§"/>
            </a:pPr>
            <a:r>
              <a:rPr lang="it-IT" altLang="it-IT" sz="1500" dirty="0">
                <a:solidFill>
                  <a:srgbClr val="002060"/>
                </a:solidFill>
                <a:latin typeface="Lato"/>
              </a:rPr>
              <a:t>Ampiezza del massimale</a:t>
            </a:r>
          </a:p>
          <a:p>
            <a:pPr marL="628650" lvl="1" indent="-171450" algn="just">
              <a:lnSpc>
                <a:spcPct val="150000"/>
              </a:lnSpc>
              <a:spcBef>
                <a:spcPts val="0"/>
              </a:spcBef>
              <a:spcAft>
                <a:spcPts val="0"/>
              </a:spcAft>
              <a:buFont typeface="Arial" panose="020B0604020202020204" pitchFamily="34" charset="0"/>
              <a:buChar char="•"/>
            </a:pPr>
            <a:r>
              <a:rPr lang="it-IT" sz="1100" dirty="0">
                <a:solidFill>
                  <a:srgbClr val="002060"/>
                </a:solidFill>
                <a:latin typeface="Lato"/>
              </a:rPr>
              <a:t>DM Asseverazioni 6 agosto 2020 art.4 comma h «</a:t>
            </a:r>
            <a:r>
              <a:rPr lang="it-IT" altLang="it-IT" sz="1100" dirty="0">
                <a:solidFill>
                  <a:srgbClr val="002060"/>
                </a:solidFill>
                <a:latin typeface="Lato"/>
              </a:rPr>
              <a:t>disponibilità residua … maggiore o uguale all'importo dell'intervento asseverato»</a:t>
            </a:r>
          </a:p>
          <a:p>
            <a:pPr marL="628650" lvl="1" indent="-171450" algn="just">
              <a:lnSpc>
                <a:spcPct val="150000"/>
              </a:lnSpc>
              <a:spcBef>
                <a:spcPts val="0"/>
              </a:spcBef>
              <a:spcAft>
                <a:spcPts val="0"/>
              </a:spcAft>
              <a:buFont typeface="Arial" panose="020B0604020202020204" pitchFamily="34" charset="0"/>
              <a:buChar char="•"/>
            </a:pPr>
            <a:r>
              <a:rPr lang="it-IT" altLang="it-IT" sz="1100" dirty="0">
                <a:solidFill>
                  <a:srgbClr val="002060"/>
                </a:solidFill>
                <a:latin typeface="Lato"/>
              </a:rPr>
              <a:t>Agenzia delle Entrate «provvede al recupero dell’importo corrispondente alla detrazione non spettante maggiorate di sanzione e interessi» (200%(?!))</a:t>
            </a:r>
          </a:p>
          <a:p>
            <a:pPr marL="285750" indent="-285750" algn="just">
              <a:lnSpc>
                <a:spcPct val="150000"/>
              </a:lnSpc>
              <a:spcBef>
                <a:spcPts val="0"/>
              </a:spcBef>
              <a:spcAft>
                <a:spcPts val="0"/>
              </a:spcAft>
              <a:buFont typeface="Wingdings" panose="05000000000000000000" pitchFamily="2" charset="2"/>
              <a:buChar char="§"/>
            </a:pPr>
            <a:r>
              <a:rPr lang="it-IT" altLang="it-IT" sz="1500" dirty="0">
                <a:solidFill>
                  <a:srgbClr val="002060"/>
                </a:solidFill>
                <a:latin typeface="Lato"/>
              </a:rPr>
              <a:t>Polizza a proprio nome</a:t>
            </a:r>
          </a:p>
          <a:p>
            <a:pPr marL="628650" lvl="1" indent="-171450" algn="just">
              <a:lnSpc>
                <a:spcPct val="150000"/>
              </a:lnSpc>
              <a:spcBef>
                <a:spcPts val="0"/>
              </a:spcBef>
              <a:spcAft>
                <a:spcPts val="0"/>
              </a:spcAft>
              <a:buFont typeface="Arial" panose="020B0604020202020204" pitchFamily="34" charset="0"/>
              <a:buChar char="•"/>
            </a:pPr>
            <a:r>
              <a:rPr lang="it-IT" altLang="it-IT" sz="1100" dirty="0">
                <a:solidFill>
                  <a:srgbClr val="002060"/>
                </a:solidFill>
                <a:latin typeface="Lato"/>
              </a:rPr>
              <a:t>O anche a </a:t>
            </a:r>
            <a:r>
              <a:rPr lang="it-IT" altLang="it-IT" sz="1100" dirty="0" err="1">
                <a:solidFill>
                  <a:srgbClr val="002060"/>
                </a:solidFill>
                <a:latin typeface="Lato"/>
              </a:rPr>
              <a:t>contraenza</a:t>
            </a:r>
            <a:r>
              <a:rPr lang="it-IT" altLang="it-IT" sz="1100" dirty="0">
                <a:solidFill>
                  <a:srgbClr val="002060"/>
                </a:solidFill>
                <a:latin typeface="Lato"/>
              </a:rPr>
              <a:t> Studio Associato, ma recante il nominativo del professionista che assevera(?!)</a:t>
            </a:r>
          </a:p>
        </p:txBody>
      </p:sp>
      <p:sp>
        <p:nvSpPr>
          <p:cNvPr id="2" name="Titolo 1">
            <a:extLst>
              <a:ext uri="{FF2B5EF4-FFF2-40B4-BE49-F238E27FC236}">
                <a16:creationId xmlns:a16="http://schemas.microsoft.com/office/drawing/2014/main" id="{242F0FBE-D4A2-4709-86C8-A43C64FDBF73}"/>
              </a:ext>
            </a:extLst>
          </p:cNvPr>
          <p:cNvSpPr>
            <a:spLocks noGrp="1"/>
          </p:cNvSpPr>
          <p:nvPr>
            <p:ph type="title"/>
          </p:nvPr>
        </p:nvSpPr>
        <p:spPr/>
        <p:txBody>
          <a:bodyPr>
            <a:normAutofit/>
          </a:bodyPr>
          <a:lstStyle/>
          <a:p>
            <a:r>
              <a:rPr lang="it-IT" sz="3600" dirty="0">
                <a:solidFill>
                  <a:srgbClr val="002060"/>
                </a:solidFill>
                <a:latin typeface="Lato"/>
              </a:rPr>
              <a:t>Risposta del mercato dall’entrata in vigore </a:t>
            </a:r>
            <a:br>
              <a:rPr lang="it-IT" sz="3600" dirty="0">
                <a:solidFill>
                  <a:srgbClr val="002060"/>
                </a:solidFill>
                <a:latin typeface="Lato"/>
              </a:rPr>
            </a:br>
            <a:r>
              <a:rPr lang="it-IT" sz="3600" dirty="0">
                <a:solidFill>
                  <a:srgbClr val="002060"/>
                </a:solidFill>
                <a:latin typeface="Lato"/>
              </a:rPr>
              <a:t>della norma ad oggi</a:t>
            </a:r>
          </a:p>
        </p:txBody>
      </p:sp>
      <p:sp>
        <p:nvSpPr>
          <p:cNvPr id="5" name="Segnaposto numero diapositiva 4">
            <a:extLst>
              <a:ext uri="{FF2B5EF4-FFF2-40B4-BE49-F238E27FC236}">
                <a16:creationId xmlns:a16="http://schemas.microsoft.com/office/drawing/2014/main" id="{7329D614-1FFD-456E-9F90-09D4DD0C9E94}"/>
              </a:ext>
            </a:extLst>
          </p:cNvPr>
          <p:cNvSpPr>
            <a:spLocks noGrp="1"/>
          </p:cNvSpPr>
          <p:nvPr>
            <p:ph type="sldNum" sz="quarter" idx="12"/>
          </p:nvPr>
        </p:nvSpPr>
        <p:spPr/>
        <p:txBody>
          <a:bodyPr/>
          <a:lstStyle/>
          <a:p>
            <a:fld id="{4AEF2FEF-C86D-42DC-964B-03679BBC4DA1}" type="slidenum">
              <a:rPr lang="it-IT" smtClean="0"/>
              <a:t>6</a:t>
            </a:fld>
            <a:endParaRPr lang="it-IT"/>
          </a:p>
        </p:txBody>
      </p:sp>
      <p:sp>
        <p:nvSpPr>
          <p:cNvPr id="3" name="Rettangolo 2">
            <a:extLst>
              <a:ext uri="{FF2B5EF4-FFF2-40B4-BE49-F238E27FC236}">
                <a16:creationId xmlns:a16="http://schemas.microsoft.com/office/drawing/2014/main" id="{1D2CF8C8-D597-4599-9D7A-9C149A6A39FA}"/>
              </a:ext>
            </a:extLst>
          </p:cNvPr>
          <p:cNvSpPr/>
          <p:nvPr/>
        </p:nvSpPr>
        <p:spPr>
          <a:xfrm>
            <a:off x="4518947" y="4023011"/>
            <a:ext cx="3154105" cy="469232"/>
          </a:xfrm>
          <a:prstGeom prst="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t>DUBBI INTERPRETATIVI</a:t>
            </a:r>
          </a:p>
        </p:txBody>
      </p:sp>
      <p:sp>
        <p:nvSpPr>
          <p:cNvPr id="8" name="Rettangolo 7">
            <a:extLst>
              <a:ext uri="{FF2B5EF4-FFF2-40B4-BE49-F238E27FC236}">
                <a16:creationId xmlns:a16="http://schemas.microsoft.com/office/drawing/2014/main" id="{CB201A2E-8946-423A-8EE0-C4CBEBD5CCEB}"/>
              </a:ext>
            </a:extLst>
          </p:cNvPr>
          <p:cNvSpPr/>
          <p:nvPr/>
        </p:nvSpPr>
        <p:spPr>
          <a:xfrm>
            <a:off x="1530218" y="1986144"/>
            <a:ext cx="4320000" cy="164810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indent="0" algn="ctr">
              <a:lnSpc>
                <a:spcPct val="150000"/>
              </a:lnSpc>
              <a:spcBef>
                <a:spcPts val="0"/>
              </a:spcBef>
              <a:spcAft>
                <a:spcPts val="0"/>
              </a:spcAft>
              <a:buNone/>
            </a:pPr>
            <a:r>
              <a:rPr kumimoji="0" lang="it-IT" altLang="it-IT" sz="1800" b="1" i="0" u="none" strike="noStrike" cap="none" normalizeH="0" baseline="0" dirty="0">
                <a:ln>
                  <a:noFill/>
                </a:ln>
                <a:solidFill>
                  <a:srgbClr val="002060"/>
                </a:solidFill>
                <a:effectLst/>
                <a:latin typeface="Lato"/>
              </a:rPr>
              <a:t>Ieri</a:t>
            </a:r>
          </a:p>
          <a:p>
            <a:pPr>
              <a:lnSpc>
                <a:spcPct val="150000"/>
              </a:lnSpc>
              <a:spcBef>
                <a:spcPts val="0"/>
              </a:spcBef>
              <a:spcAft>
                <a:spcPts val="0"/>
              </a:spcAft>
              <a:buFont typeface="Wingdings" panose="05000000000000000000" pitchFamily="2" charset="2"/>
              <a:buNone/>
            </a:pPr>
            <a:r>
              <a:rPr kumimoji="0" lang="it-IT" altLang="it-IT" sz="1500" b="0" i="0" u="none" strike="noStrike" cap="none" normalizeH="0" baseline="0" dirty="0">
                <a:ln>
                  <a:noFill/>
                </a:ln>
                <a:solidFill>
                  <a:srgbClr val="002060"/>
                </a:solidFill>
                <a:effectLst/>
                <a:latin typeface="Lato"/>
              </a:rPr>
              <a:t>Polizze in vigore, anche a </a:t>
            </a:r>
            <a:r>
              <a:rPr kumimoji="0" lang="it-IT" altLang="it-IT" sz="1500" b="0" i="0" u="none" strike="noStrike" cap="none" normalizeH="0" baseline="0" dirty="0" err="1">
                <a:ln>
                  <a:noFill/>
                </a:ln>
                <a:solidFill>
                  <a:srgbClr val="002060"/>
                </a:solidFill>
                <a:effectLst/>
                <a:latin typeface="Lato"/>
              </a:rPr>
              <a:t>contraenza</a:t>
            </a:r>
            <a:r>
              <a:rPr kumimoji="0" lang="it-IT" altLang="it-IT" sz="1500" b="0" i="0" u="none" strike="noStrike" cap="none" normalizeH="0" baseline="0" dirty="0">
                <a:ln>
                  <a:noFill/>
                </a:ln>
                <a:solidFill>
                  <a:srgbClr val="002060"/>
                </a:solidFill>
                <a:effectLst/>
                <a:latin typeface="Lato"/>
              </a:rPr>
              <a:t> Studio Associato purché recante DANNI PATRIMONIALI maggiori di € 500.000 (DECRETO RILANCIO).</a:t>
            </a:r>
          </a:p>
          <a:p>
            <a:pPr algn="ctr"/>
            <a:endParaRPr lang="it-IT" dirty="0"/>
          </a:p>
        </p:txBody>
      </p:sp>
      <p:sp>
        <p:nvSpPr>
          <p:cNvPr id="9" name="Rettangolo 8">
            <a:extLst>
              <a:ext uri="{FF2B5EF4-FFF2-40B4-BE49-F238E27FC236}">
                <a16:creationId xmlns:a16="http://schemas.microsoft.com/office/drawing/2014/main" id="{9781DC70-03EB-43CF-B100-02DB08613974}"/>
              </a:ext>
            </a:extLst>
          </p:cNvPr>
          <p:cNvSpPr/>
          <p:nvPr/>
        </p:nvSpPr>
        <p:spPr>
          <a:xfrm>
            <a:off x="6313613" y="1986144"/>
            <a:ext cx="4320000" cy="1648110"/>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indent="0" algn="ctr">
              <a:lnSpc>
                <a:spcPct val="150000"/>
              </a:lnSpc>
              <a:spcBef>
                <a:spcPts val="0"/>
              </a:spcBef>
              <a:spcAft>
                <a:spcPts val="0"/>
              </a:spcAft>
              <a:buNone/>
            </a:pPr>
            <a:r>
              <a:rPr lang="it-IT" altLang="it-IT" sz="1800" b="1" dirty="0">
                <a:solidFill>
                  <a:srgbClr val="002060"/>
                </a:solidFill>
                <a:latin typeface="Lato"/>
              </a:rPr>
              <a:t>Oggi</a:t>
            </a:r>
            <a:endParaRPr kumimoji="0" lang="it-IT" altLang="it-IT" sz="1800" b="1" i="0" u="none" strike="noStrike" cap="none" normalizeH="0" baseline="0" dirty="0">
              <a:ln>
                <a:noFill/>
              </a:ln>
              <a:solidFill>
                <a:srgbClr val="002060"/>
              </a:solidFill>
              <a:effectLst/>
              <a:latin typeface="Lato"/>
            </a:endParaRPr>
          </a:p>
          <a:p>
            <a:pPr>
              <a:lnSpc>
                <a:spcPct val="150000"/>
              </a:lnSpc>
              <a:spcBef>
                <a:spcPts val="0"/>
              </a:spcBef>
              <a:spcAft>
                <a:spcPts val="0"/>
              </a:spcAft>
              <a:buFont typeface="Wingdings" panose="05000000000000000000" pitchFamily="2" charset="2"/>
              <a:buNone/>
            </a:pPr>
            <a:r>
              <a:rPr lang="it-IT" altLang="it-IT" sz="1500" b="0" u="sng" dirty="0">
                <a:solidFill>
                  <a:srgbClr val="002060"/>
                </a:solidFill>
                <a:latin typeface="Lato"/>
              </a:rPr>
              <a:t>Polizza dedicata, a proprio nome</a:t>
            </a:r>
            <a:r>
              <a:rPr lang="it-IT" altLang="it-IT" sz="1500" b="0" dirty="0">
                <a:solidFill>
                  <a:srgbClr val="002060"/>
                </a:solidFill>
                <a:latin typeface="Lato"/>
              </a:rPr>
              <a:t> (ALLEGATO 2 DM </a:t>
            </a:r>
            <a:r>
              <a:rPr lang="it-IT" sz="1500" b="0" dirty="0">
                <a:solidFill>
                  <a:srgbClr val="002060"/>
                </a:solidFill>
                <a:latin typeface="Lato"/>
              </a:rPr>
              <a:t>Asseverazioni 6 agosto 2020).</a:t>
            </a:r>
          </a:p>
          <a:p>
            <a:pPr algn="ctr"/>
            <a:endParaRPr lang="it-IT" dirty="0"/>
          </a:p>
        </p:txBody>
      </p:sp>
    </p:spTree>
    <p:extLst>
      <p:ext uri="{BB962C8B-B14F-4D97-AF65-F5344CB8AC3E}">
        <p14:creationId xmlns:p14="http://schemas.microsoft.com/office/powerpoint/2010/main" val="3987739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85D7AB5-D695-467C-A03F-F1573451331B}"/>
              </a:ext>
            </a:extLst>
          </p:cNvPr>
          <p:cNvSpPr>
            <a:spLocks noGrp="1"/>
          </p:cNvSpPr>
          <p:nvPr>
            <p:ph idx="1"/>
          </p:nvPr>
        </p:nvSpPr>
        <p:spPr>
          <a:xfrm>
            <a:off x="798095" y="1835471"/>
            <a:ext cx="10515600" cy="2796687"/>
          </a:xfrm>
        </p:spPr>
        <p:txBody>
          <a:bodyPr/>
          <a:lstStyle/>
          <a:p>
            <a:pPr marL="882650" indent="-342900">
              <a:lnSpc>
                <a:spcPct val="100000"/>
              </a:lnSpc>
              <a:spcBef>
                <a:spcPts val="0"/>
              </a:spcBef>
              <a:buFont typeface="Wingdings" panose="05000000000000000000" pitchFamily="2" charset="2"/>
              <a:buChar char="§"/>
            </a:pPr>
            <a:r>
              <a:rPr lang="it-IT" sz="2000" b="1" dirty="0">
                <a:solidFill>
                  <a:srgbClr val="002060"/>
                </a:solidFill>
                <a:latin typeface="Lato"/>
              </a:rPr>
              <a:t>POLIZZA SINGOLA OPERA</a:t>
            </a:r>
          </a:p>
          <a:p>
            <a:pPr marL="882650" indent="-342900">
              <a:lnSpc>
                <a:spcPct val="100000"/>
              </a:lnSpc>
              <a:spcBef>
                <a:spcPts val="0"/>
              </a:spcBef>
              <a:buFont typeface="Wingdings" panose="05000000000000000000" pitchFamily="2" charset="2"/>
              <a:buChar char="§"/>
            </a:pPr>
            <a:endParaRPr lang="it-IT" sz="2000" b="1" dirty="0">
              <a:solidFill>
                <a:srgbClr val="002060"/>
              </a:solidFill>
              <a:latin typeface="Lato"/>
            </a:endParaRPr>
          </a:p>
          <a:p>
            <a:pPr marL="882650" indent="-342900">
              <a:lnSpc>
                <a:spcPct val="100000"/>
              </a:lnSpc>
              <a:spcBef>
                <a:spcPts val="0"/>
              </a:spcBef>
              <a:buFont typeface="Wingdings" panose="05000000000000000000" pitchFamily="2" charset="2"/>
              <a:buChar char="§"/>
            </a:pPr>
            <a:endParaRPr lang="it-IT" sz="2000" b="1" dirty="0">
              <a:solidFill>
                <a:srgbClr val="002060"/>
              </a:solidFill>
              <a:latin typeface="Lato"/>
            </a:endParaRPr>
          </a:p>
          <a:p>
            <a:pPr marL="539750" indent="0">
              <a:lnSpc>
                <a:spcPct val="100000"/>
              </a:lnSpc>
              <a:spcBef>
                <a:spcPts val="0"/>
              </a:spcBef>
              <a:buNone/>
            </a:pPr>
            <a:endParaRPr lang="it-IT" sz="1500" dirty="0">
              <a:solidFill>
                <a:srgbClr val="002060"/>
              </a:solidFill>
              <a:latin typeface="Lato"/>
            </a:endParaRPr>
          </a:p>
          <a:p>
            <a:pPr marL="539750" indent="0">
              <a:lnSpc>
                <a:spcPct val="100000"/>
              </a:lnSpc>
              <a:spcBef>
                <a:spcPts val="0"/>
              </a:spcBef>
              <a:buNone/>
            </a:pPr>
            <a:endParaRPr lang="it-IT" sz="1500" dirty="0">
              <a:solidFill>
                <a:srgbClr val="002060"/>
              </a:solidFill>
              <a:latin typeface="Lato"/>
            </a:endParaRPr>
          </a:p>
          <a:p>
            <a:pPr marL="539750" indent="0">
              <a:lnSpc>
                <a:spcPct val="100000"/>
              </a:lnSpc>
              <a:spcBef>
                <a:spcPts val="0"/>
              </a:spcBef>
              <a:buNone/>
            </a:pPr>
            <a:endParaRPr lang="it-IT" sz="2000" b="1" dirty="0">
              <a:solidFill>
                <a:srgbClr val="002060"/>
              </a:solidFill>
              <a:latin typeface="Lato"/>
            </a:endParaRPr>
          </a:p>
          <a:p>
            <a:pPr marL="882650" indent="-342900">
              <a:lnSpc>
                <a:spcPct val="100000"/>
              </a:lnSpc>
              <a:spcBef>
                <a:spcPts val="0"/>
              </a:spcBef>
              <a:buFont typeface="Wingdings" panose="05000000000000000000" pitchFamily="2" charset="2"/>
              <a:buChar char="§"/>
            </a:pPr>
            <a:r>
              <a:rPr lang="it-IT" sz="2000" b="1" dirty="0">
                <a:solidFill>
                  <a:srgbClr val="002060"/>
                </a:solidFill>
                <a:latin typeface="Lato"/>
              </a:rPr>
              <a:t>POLIZZA A CONSUMO</a:t>
            </a:r>
          </a:p>
        </p:txBody>
      </p:sp>
      <p:sp>
        <p:nvSpPr>
          <p:cNvPr id="5" name="Titolo 4">
            <a:extLst>
              <a:ext uri="{FF2B5EF4-FFF2-40B4-BE49-F238E27FC236}">
                <a16:creationId xmlns:a16="http://schemas.microsoft.com/office/drawing/2014/main" id="{B2F9333C-8FCF-4B57-A5F8-66414B79B3DA}"/>
              </a:ext>
            </a:extLst>
          </p:cNvPr>
          <p:cNvSpPr>
            <a:spLocks noGrp="1"/>
          </p:cNvSpPr>
          <p:nvPr>
            <p:ph type="title"/>
          </p:nvPr>
        </p:nvSpPr>
        <p:spPr/>
        <p:txBody>
          <a:bodyPr>
            <a:normAutofit/>
          </a:bodyPr>
          <a:lstStyle/>
          <a:p>
            <a:r>
              <a:rPr lang="it-IT" sz="3600" dirty="0">
                <a:solidFill>
                  <a:srgbClr val="002060"/>
                </a:solidFill>
                <a:latin typeface="Lato"/>
              </a:rPr>
              <a:t>Disponibilità del mercato assicurativo</a:t>
            </a:r>
          </a:p>
        </p:txBody>
      </p:sp>
      <p:sp>
        <p:nvSpPr>
          <p:cNvPr id="9" name="Segnaposto numero diapositiva 8">
            <a:extLst>
              <a:ext uri="{FF2B5EF4-FFF2-40B4-BE49-F238E27FC236}">
                <a16:creationId xmlns:a16="http://schemas.microsoft.com/office/drawing/2014/main" id="{A7BA6C0E-5121-4F07-B758-6398D02D2E50}"/>
              </a:ext>
            </a:extLst>
          </p:cNvPr>
          <p:cNvSpPr>
            <a:spLocks noGrp="1"/>
          </p:cNvSpPr>
          <p:nvPr>
            <p:ph type="sldNum" sz="quarter" idx="12"/>
          </p:nvPr>
        </p:nvSpPr>
        <p:spPr/>
        <p:txBody>
          <a:bodyPr/>
          <a:lstStyle/>
          <a:p>
            <a:fld id="{4AEF2FEF-C86D-42DC-964B-03679BBC4DA1}" type="slidenum">
              <a:rPr lang="it-IT" smtClean="0"/>
              <a:t>7</a:t>
            </a:fld>
            <a:endParaRPr lang="it-IT"/>
          </a:p>
        </p:txBody>
      </p:sp>
      <p:graphicFrame>
        <p:nvGraphicFramePr>
          <p:cNvPr id="10" name="Tabella 5">
            <a:extLst>
              <a:ext uri="{FF2B5EF4-FFF2-40B4-BE49-F238E27FC236}">
                <a16:creationId xmlns:a16="http://schemas.microsoft.com/office/drawing/2014/main" id="{BB5CD526-03A6-4552-97D4-D499E39359DB}"/>
              </a:ext>
            </a:extLst>
          </p:cNvPr>
          <p:cNvGraphicFramePr>
            <a:graphicFrameLocks noGrp="1"/>
          </p:cNvGraphicFramePr>
          <p:nvPr>
            <p:extLst>
              <p:ext uri="{D42A27DB-BD31-4B8C-83A1-F6EECF244321}">
                <p14:modId xmlns:p14="http://schemas.microsoft.com/office/powerpoint/2010/main" val="915632299"/>
              </p:ext>
            </p:extLst>
          </p:nvPr>
        </p:nvGraphicFramePr>
        <p:xfrm>
          <a:off x="1447047" y="3908491"/>
          <a:ext cx="7573880" cy="2560320"/>
        </p:xfrm>
        <a:graphic>
          <a:graphicData uri="http://schemas.openxmlformats.org/drawingml/2006/table">
            <a:tbl>
              <a:tblPr firstRow="1" bandRow="1">
                <a:tableStyleId>{5C22544A-7EE6-4342-B048-85BDC9FD1C3A}</a:tableStyleId>
              </a:tblPr>
              <a:tblGrid>
                <a:gridCol w="974559">
                  <a:extLst>
                    <a:ext uri="{9D8B030D-6E8A-4147-A177-3AD203B41FA5}">
                      <a16:colId xmlns:a16="http://schemas.microsoft.com/office/drawing/2014/main" val="3544979103"/>
                    </a:ext>
                  </a:extLst>
                </a:gridCol>
                <a:gridCol w="1297907">
                  <a:extLst>
                    <a:ext uri="{9D8B030D-6E8A-4147-A177-3AD203B41FA5}">
                      <a16:colId xmlns:a16="http://schemas.microsoft.com/office/drawing/2014/main" val="429538390"/>
                    </a:ext>
                  </a:extLst>
                </a:gridCol>
                <a:gridCol w="1297907">
                  <a:extLst>
                    <a:ext uri="{9D8B030D-6E8A-4147-A177-3AD203B41FA5}">
                      <a16:colId xmlns:a16="http://schemas.microsoft.com/office/drawing/2014/main" val="681400026"/>
                    </a:ext>
                  </a:extLst>
                </a:gridCol>
                <a:gridCol w="1297907">
                  <a:extLst>
                    <a:ext uri="{9D8B030D-6E8A-4147-A177-3AD203B41FA5}">
                      <a16:colId xmlns:a16="http://schemas.microsoft.com/office/drawing/2014/main" val="2874111332"/>
                    </a:ext>
                  </a:extLst>
                </a:gridCol>
                <a:gridCol w="1297907">
                  <a:extLst>
                    <a:ext uri="{9D8B030D-6E8A-4147-A177-3AD203B41FA5}">
                      <a16:colId xmlns:a16="http://schemas.microsoft.com/office/drawing/2014/main" val="1649154554"/>
                    </a:ext>
                  </a:extLst>
                </a:gridCol>
                <a:gridCol w="1407693">
                  <a:extLst>
                    <a:ext uri="{9D8B030D-6E8A-4147-A177-3AD203B41FA5}">
                      <a16:colId xmlns:a16="http://schemas.microsoft.com/office/drawing/2014/main" val="967035800"/>
                    </a:ext>
                  </a:extLst>
                </a:gridCol>
              </a:tblGrid>
              <a:tr h="426736">
                <a:tc gridSpan="5">
                  <a:txBody>
                    <a:bodyPr/>
                    <a:lstStyle/>
                    <a:p>
                      <a:r>
                        <a:rPr lang="it-IT" sz="1200" dirty="0">
                          <a:solidFill>
                            <a:schemeClr val="bg1"/>
                          </a:solidFill>
                        </a:rPr>
                        <a:t>ESEMPIO </a:t>
                      </a:r>
                    </a:p>
                    <a:p>
                      <a:r>
                        <a:rPr lang="it-IT" sz="1200" dirty="0">
                          <a:solidFill>
                            <a:schemeClr val="bg1"/>
                          </a:solidFill>
                        </a:rPr>
                        <a:t>ASSICURAZIONE 2</a:t>
                      </a:r>
                    </a:p>
                  </a:txBody>
                  <a:tcPr>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50000"/>
                      </a:schemeClr>
                    </a:solidFill>
                  </a:tcPr>
                </a:tc>
                <a:tc hMerge="1">
                  <a:txBody>
                    <a:bodyPr/>
                    <a:lstStyle/>
                    <a:p>
                      <a:pPr algn="ctr"/>
                      <a:endParaRPr lang="it-IT" sz="1200" dirty="0">
                        <a:solidFill>
                          <a:schemeClr val="bg1"/>
                        </a:solidFill>
                      </a:endParaRPr>
                    </a:p>
                  </a:txBody>
                  <a:tcPr/>
                </a:tc>
                <a:tc hMerge="1">
                  <a:txBody>
                    <a:bodyPr/>
                    <a:lstStyle/>
                    <a:p>
                      <a:pPr algn="ctr"/>
                      <a:endParaRPr lang="it-IT" dirty="0"/>
                    </a:p>
                  </a:txBody>
                  <a:tcPr>
                    <a:lnL w="76200" cap="flat" cmpd="sng" algn="ctr">
                      <a:solidFill>
                        <a:schemeClr val="bg1"/>
                      </a:solidFill>
                      <a:prstDash val="solid"/>
                      <a:round/>
                      <a:headEnd type="none" w="med" len="med"/>
                      <a:tailEnd type="none" w="med" len="med"/>
                    </a:lnL>
                  </a:tcPr>
                </a:tc>
                <a:tc hMerge="1">
                  <a:txBody>
                    <a:bodyPr/>
                    <a:lstStyle/>
                    <a:p>
                      <a:pPr algn="ctr"/>
                      <a:endParaRPr lang="it-IT" dirty="0"/>
                    </a:p>
                  </a:txBody>
                  <a:tcPr>
                    <a:lnL w="76200" cap="flat" cmpd="sng" algn="ctr">
                      <a:solidFill>
                        <a:schemeClr val="bg1"/>
                      </a:solidFill>
                      <a:prstDash val="solid"/>
                      <a:round/>
                      <a:headEnd type="none" w="med" len="med"/>
                      <a:tailEnd type="none" w="med" len="med"/>
                    </a:lnL>
                  </a:tcPr>
                </a:tc>
                <a:tc hMerge="1">
                  <a:txBody>
                    <a:bodyPr/>
                    <a:lstStyle/>
                    <a:p>
                      <a:pPr algn="ctr"/>
                      <a:endParaRPr lang="it-IT" dirty="0"/>
                    </a:p>
                  </a:txBody>
                  <a:tcPr>
                    <a:lnL w="76200" cap="flat" cmpd="sng" algn="ctr">
                      <a:solidFill>
                        <a:schemeClr val="bg1"/>
                      </a:solidFill>
                      <a:prstDash val="solid"/>
                      <a:round/>
                      <a:headEnd type="none" w="med" len="med"/>
                      <a:tailEnd type="none" w="med" len="med"/>
                    </a:lnL>
                  </a:tcPr>
                </a:tc>
                <a:tc>
                  <a:txBody>
                    <a:bodyPr/>
                    <a:lstStyle/>
                    <a:p>
                      <a:pPr algn="l"/>
                      <a:r>
                        <a:rPr lang="it-IT" sz="1200" dirty="0">
                          <a:solidFill>
                            <a:schemeClr val="bg1"/>
                          </a:solidFill>
                        </a:rPr>
                        <a:t>ESEMPIO ASSICURAZIONE 3</a:t>
                      </a:r>
                    </a:p>
                  </a:txBody>
                  <a:tcPr>
                    <a:lnL w="762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973594389"/>
                  </a:ext>
                </a:extLst>
              </a:tr>
              <a:tr h="426736">
                <a:tc>
                  <a:txBody>
                    <a:bodyPr/>
                    <a:lstStyle/>
                    <a:p>
                      <a:r>
                        <a:rPr lang="it-IT" sz="1200" b="1" dirty="0">
                          <a:solidFill>
                            <a:srgbClr val="002060"/>
                          </a:solidFill>
                        </a:rPr>
                        <a:t>Limite di</a:t>
                      </a:r>
                    </a:p>
                    <a:p>
                      <a:r>
                        <a:rPr lang="it-IT" sz="1200" b="1" dirty="0">
                          <a:solidFill>
                            <a:srgbClr val="002060"/>
                          </a:solidFill>
                        </a:rPr>
                        <a:t>indennizzo</a:t>
                      </a:r>
                    </a:p>
                  </a:txBody>
                  <a:tcPr>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pPr algn="ctr"/>
                      <a:r>
                        <a:rPr lang="it-IT" sz="1200" b="1" dirty="0">
                          <a:solidFill>
                            <a:srgbClr val="002060"/>
                          </a:solidFill>
                        </a:rPr>
                        <a:t>Fatturato fino a</a:t>
                      </a:r>
                    </a:p>
                    <a:p>
                      <a:pPr algn="ctr"/>
                      <a:r>
                        <a:rPr lang="it-IT" sz="1200" b="1" dirty="0">
                          <a:solidFill>
                            <a:srgbClr val="002060"/>
                          </a:solidFill>
                        </a:rPr>
                        <a:t>€ 50.000</a:t>
                      </a:r>
                    </a:p>
                  </a:txBody>
                  <a:tcPr>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b="1" dirty="0">
                          <a:solidFill>
                            <a:srgbClr val="002060"/>
                          </a:solidFill>
                        </a:rPr>
                        <a:t>Fatturato fino a</a:t>
                      </a:r>
                    </a:p>
                    <a:p>
                      <a:pPr algn="ctr"/>
                      <a:r>
                        <a:rPr lang="it-IT" sz="1200" b="1" dirty="0">
                          <a:solidFill>
                            <a:srgbClr val="002060"/>
                          </a:solidFill>
                        </a:rPr>
                        <a:t>€ 100.000</a:t>
                      </a:r>
                    </a:p>
                  </a:txBody>
                  <a:tcPr>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b="1" dirty="0">
                          <a:solidFill>
                            <a:srgbClr val="002060"/>
                          </a:solidFill>
                        </a:rPr>
                        <a:t>Fatturato fino a</a:t>
                      </a:r>
                    </a:p>
                    <a:p>
                      <a:pPr algn="ctr"/>
                      <a:r>
                        <a:rPr lang="it-IT" sz="1200" b="1" dirty="0">
                          <a:solidFill>
                            <a:srgbClr val="002060"/>
                          </a:solidFill>
                        </a:rPr>
                        <a:t>€ 150.000</a:t>
                      </a:r>
                    </a:p>
                  </a:txBody>
                  <a:tcPr>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b="1" dirty="0">
                          <a:solidFill>
                            <a:srgbClr val="002060"/>
                          </a:solidFill>
                        </a:rPr>
                        <a:t>Fatturato fino a</a:t>
                      </a:r>
                    </a:p>
                    <a:p>
                      <a:pPr algn="ctr"/>
                      <a:r>
                        <a:rPr lang="it-IT" sz="1200" b="1" dirty="0">
                          <a:solidFill>
                            <a:srgbClr val="002060"/>
                          </a:solidFill>
                        </a:rPr>
                        <a:t>€ 200.000</a:t>
                      </a:r>
                    </a:p>
                  </a:txBody>
                  <a:tcPr>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85000"/>
                      </a:schemeClr>
                    </a:solidFill>
                  </a:tcPr>
                </a:tc>
                <a:tc>
                  <a:txBody>
                    <a:bodyPr/>
                    <a:lstStyle/>
                    <a:p>
                      <a:pPr algn="ctr"/>
                      <a:r>
                        <a:rPr lang="it-IT" sz="1200" b="1" dirty="0">
                          <a:solidFill>
                            <a:srgbClr val="002060"/>
                          </a:solidFill>
                        </a:rPr>
                        <a:t>Fatturato non richiesto</a:t>
                      </a:r>
                    </a:p>
                  </a:txBody>
                  <a:tcPr>
                    <a:lnL w="762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368321573"/>
                  </a:ext>
                </a:extLst>
              </a:tr>
              <a:tr h="256042">
                <a:tc>
                  <a:txBody>
                    <a:bodyPr/>
                    <a:lstStyle/>
                    <a:p>
                      <a:r>
                        <a:rPr lang="it-IT" sz="1200" dirty="0">
                          <a:solidFill>
                            <a:srgbClr val="002060"/>
                          </a:solidFill>
                        </a:rPr>
                        <a:t>€ 500.000</a:t>
                      </a:r>
                    </a:p>
                  </a:txBody>
                  <a:tcPr>
                    <a:solidFill>
                      <a:schemeClr val="bg1">
                        <a:lumMod val="85000"/>
                      </a:schemeClr>
                    </a:solidFill>
                  </a:tcPr>
                </a:tc>
                <a:tc gridSpan="4">
                  <a:txBody>
                    <a:bodyPr/>
                    <a:lstStyle/>
                    <a:p>
                      <a:pPr algn="ctr"/>
                      <a:r>
                        <a:rPr lang="it-IT" sz="1200" dirty="0">
                          <a:solidFill>
                            <a:srgbClr val="002060"/>
                          </a:solidFill>
                        </a:rPr>
                        <a:t>€ 420</a:t>
                      </a:r>
                    </a:p>
                  </a:txBody>
                  <a:tcPr>
                    <a:lnR w="76200" cap="flat" cmpd="sng" algn="ctr">
                      <a:solidFill>
                        <a:schemeClr val="bg1"/>
                      </a:solidFill>
                      <a:prstDash val="solid"/>
                      <a:round/>
                      <a:headEnd type="none" w="med" len="med"/>
                      <a:tailEnd type="none" w="med" len="med"/>
                    </a:lnR>
                    <a:solidFill>
                      <a:schemeClr val="accent6">
                        <a:lumMod val="20000"/>
                        <a:lumOff val="80000"/>
                      </a:schemeClr>
                    </a:solidFill>
                  </a:tcPr>
                </a:tc>
                <a:tc hMerge="1">
                  <a:txBody>
                    <a:bodyPr/>
                    <a:lstStyle/>
                    <a:p>
                      <a:endParaRPr lang="it-IT" sz="1200" dirty="0">
                        <a:solidFill>
                          <a:srgbClr val="002060"/>
                        </a:solidFill>
                      </a:endParaRPr>
                    </a:p>
                  </a:txBody>
                  <a:tcPr>
                    <a:lnL w="76200" cap="flat" cmpd="sng" algn="ctr">
                      <a:solidFill>
                        <a:schemeClr val="bg1"/>
                      </a:solidFill>
                      <a:prstDash val="solid"/>
                      <a:round/>
                      <a:headEnd type="none" w="med" len="med"/>
                      <a:tailEnd type="none" w="med" len="med"/>
                    </a:lnL>
                  </a:tcPr>
                </a:tc>
                <a:tc hMerge="1">
                  <a:txBody>
                    <a:bodyPr/>
                    <a:lstStyle/>
                    <a:p>
                      <a:endParaRPr lang="it-IT" sz="1200" dirty="0">
                        <a:solidFill>
                          <a:srgbClr val="002060"/>
                        </a:solidFill>
                      </a:endParaRPr>
                    </a:p>
                  </a:txBody>
                  <a:tcPr>
                    <a:lnL w="76200" cap="flat" cmpd="sng" algn="ctr">
                      <a:solidFill>
                        <a:schemeClr val="bg1"/>
                      </a:solidFill>
                      <a:prstDash val="solid"/>
                      <a:round/>
                      <a:headEnd type="none" w="med" len="med"/>
                      <a:tailEnd type="none" w="med" len="med"/>
                    </a:lnL>
                  </a:tcPr>
                </a:tc>
                <a:tc hMerge="1">
                  <a:txBody>
                    <a:bodyPr/>
                    <a:lstStyle/>
                    <a:p>
                      <a:endParaRPr lang="it-IT" sz="1200" dirty="0">
                        <a:solidFill>
                          <a:srgbClr val="002060"/>
                        </a:solidFill>
                      </a:endParaRP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it-IT" sz="1200" dirty="0">
                          <a:solidFill>
                            <a:srgbClr val="002060"/>
                          </a:solidFill>
                        </a:rPr>
                        <a:t>€ 390</a:t>
                      </a:r>
                    </a:p>
                  </a:txBody>
                  <a:tcPr>
                    <a:lnL w="76200" cap="flat" cmpd="sng" algn="ctr">
                      <a:solidFill>
                        <a:schemeClr val="bg1"/>
                      </a:solidFill>
                      <a:prstDash val="solid"/>
                      <a:round/>
                      <a:headEnd type="none" w="med" len="med"/>
                      <a:tailEnd type="none" w="med" len="med"/>
                    </a:lnL>
                    <a:solidFill>
                      <a:schemeClr val="accent4">
                        <a:lumMod val="20000"/>
                        <a:lumOff val="80000"/>
                      </a:schemeClr>
                    </a:solidFill>
                  </a:tcPr>
                </a:tc>
                <a:extLst>
                  <a:ext uri="{0D108BD9-81ED-4DB2-BD59-A6C34878D82A}">
                    <a16:rowId xmlns:a16="http://schemas.microsoft.com/office/drawing/2014/main" val="4030294036"/>
                  </a:ext>
                </a:extLst>
              </a:tr>
              <a:tr h="256042">
                <a:tc>
                  <a:txBody>
                    <a:bodyPr/>
                    <a:lstStyle/>
                    <a:p>
                      <a:r>
                        <a:rPr lang="it-IT" sz="1200" dirty="0">
                          <a:solidFill>
                            <a:srgbClr val="002060"/>
                          </a:solidFill>
                        </a:rPr>
                        <a:t>€ 1.000.000</a:t>
                      </a:r>
                    </a:p>
                  </a:txBody>
                  <a:tcPr>
                    <a:solidFill>
                      <a:schemeClr val="bg1">
                        <a:lumMod val="85000"/>
                      </a:schemeClr>
                    </a:solidFill>
                  </a:tcPr>
                </a:tc>
                <a:tc gridSpan="4">
                  <a:txBody>
                    <a:bodyPr/>
                    <a:lstStyle/>
                    <a:p>
                      <a:pPr algn="ctr"/>
                      <a:r>
                        <a:rPr lang="it-IT" sz="1200" dirty="0">
                          <a:solidFill>
                            <a:srgbClr val="002060"/>
                          </a:solidFill>
                        </a:rPr>
                        <a:t>€ 510</a:t>
                      </a:r>
                    </a:p>
                  </a:txBody>
                  <a:tcPr>
                    <a:lnR w="76200" cap="flat" cmpd="sng" algn="ctr">
                      <a:solidFill>
                        <a:schemeClr val="bg1"/>
                      </a:solidFill>
                      <a:prstDash val="solid"/>
                      <a:round/>
                      <a:headEnd type="none" w="med" len="med"/>
                      <a:tailEnd type="none" w="med" len="med"/>
                    </a:lnR>
                    <a:solidFill>
                      <a:schemeClr val="accent6">
                        <a:lumMod val="40000"/>
                        <a:lumOff val="60000"/>
                      </a:schemeClr>
                    </a:solidFill>
                  </a:tcPr>
                </a:tc>
                <a:tc hMerge="1">
                  <a:txBody>
                    <a:bodyPr/>
                    <a:lstStyle/>
                    <a:p>
                      <a:endParaRPr lang="it-IT" sz="1200">
                        <a:solidFill>
                          <a:srgbClr val="002060"/>
                        </a:solidFill>
                      </a:endParaRPr>
                    </a:p>
                  </a:txBody>
                  <a:tcPr>
                    <a:lnL w="76200" cap="flat" cmpd="sng" algn="ctr">
                      <a:solidFill>
                        <a:schemeClr val="bg1"/>
                      </a:solidFill>
                      <a:prstDash val="solid"/>
                      <a:round/>
                      <a:headEnd type="none" w="med" len="med"/>
                      <a:tailEnd type="none" w="med" len="med"/>
                    </a:lnL>
                  </a:tcPr>
                </a:tc>
                <a:tc hMerge="1">
                  <a:txBody>
                    <a:bodyPr/>
                    <a:lstStyle/>
                    <a:p>
                      <a:endParaRPr lang="it-IT" sz="1200">
                        <a:solidFill>
                          <a:srgbClr val="002060"/>
                        </a:solidFill>
                      </a:endParaRPr>
                    </a:p>
                  </a:txBody>
                  <a:tcPr>
                    <a:lnL w="76200" cap="flat" cmpd="sng" algn="ctr">
                      <a:solidFill>
                        <a:schemeClr val="bg1"/>
                      </a:solidFill>
                      <a:prstDash val="solid"/>
                      <a:round/>
                      <a:headEnd type="none" w="med" len="med"/>
                      <a:tailEnd type="none" w="med" len="med"/>
                    </a:lnL>
                  </a:tcPr>
                </a:tc>
                <a:tc hMerge="1">
                  <a:txBody>
                    <a:bodyPr/>
                    <a:lstStyle/>
                    <a:p>
                      <a:endParaRPr lang="it-IT" sz="1200" dirty="0">
                        <a:solidFill>
                          <a:srgbClr val="002060"/>
                        </a:solidFill>
                      </a:endParaRP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it-IT" sz="1200" dirty="0">
                          <a:solidFill>
                            <a:srgbClr val="002060"/>
                          </a:solidFill>
                        </a:rPr>
                        <a:t>€ 780</a:t>
                      </a:r>
                    </a:p>
                  </a:txBody>
                  <a:tcPr>
                    <a:lnL w="76200" cap="flat" cmpd="sng" algn="ctr">
                      <a:solidFill>
                        <a:schemeClr val="bg1"/>
                      </a:solidFill>
                      <a:prstDash val="solid"/>
                      <a:round/>
                      <a:headEnd type="none" w="med" len="med"/>
                      <a:tailEnd type="none" w="med" len="med"/>
                    </a:lnL>
                    <a:solidFill>
                      <a:schemeClr val="accent4">
                        <a:lumMod val="40000"/>
                        <a:lumOff val="60000"/>
                      </a:schemeClr>
                    </a:solidFill>
                  </a:tcPr>
                </a:tc>
                <a:extLst>
                  <a:ext uri="{0D108BD9-81ED-4DB2-BD59-A6C34878D82A}">
                    <a16:rowId xmlns:a16="http://schemas.microsoft.com/office/drawing/2014/main" val="507336549"/>
                  </a:ext>
                </a:extLst>
              </a:tr>
              <a:tr h="256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dirty="0">
                          <a:solidFill>
                            <a:srgbClr val="002060"/>
                          </a:solidFill>
                        </a:rPr>
                        <a:t>€ 1.500.000</a:t>
                      </a:r>
                    </a:p>
                  </a:txBody>
                  <a:tcPr>
                    <a:solidFill>
                      <a:schemeClr val="bg1">
                        <a:lumMod val="85000"/>
                      </a:schemeClr>
                    </a:solidFill>
                  </a:tcPr>
                </a:tc>
                <a:tc gridSpan="4">
                  <a:txBody>
                    <a:bodyPr/>
                    <a:lstStyle/>
                    <a:p>
                      <a:pPr algn="ctr"/>
                      <a:r>
                        <a:rPr lang="it-IT" sz="1200" dirty="0">
                          <a:solidFill>
                            <a:srgbClr val="002060"/>
                          </a:solidFill>
                        </a:rPr>
                        <a:t>€ 600</a:t>
                      </a:r>
                    </a:p>
                  </a:txBody>
                  <a:tcPr>
                    <a:lnR w="76200" cap="flat" cmpd="sng" algn="ctr">
                      <a:solidFill>
                        <a:schemeClr val="bg1"/>
                      </a:solidFill>
                      <a:prstDash val="solid"/>
                      <a:round/>
                      <a:headEnd type="none" w="med" len="med"/>
                      <a:tailEnd type="none" w="med" len="med"/>
                    </a:lnR>
                    <a:solidFill>
                      <a:schemeClr val="accent6">
                        <a:lumMod val="20000"/>
                        <a:lumOff val="80000"/>
                      </a:schemeClr>
                    </a:solidFill>
                  </a:tcPr>
                </a:tc>
                <a:tc hMerge="1">
                  <a:txBody>
                    <a:bodyPr/>
                    <a:lstStyle/>
                    <a:p>
                      <a:endParaRPr lang="it-IT" sz="1200">
                        <a:solidFill>
                          <a:srgbClr val="002060"/>
                        </a:solidFill>
                      </a:endParaRPr>
                    </a:p>
                  </a:txBody>
                  <a:tcPr>
                    <a:lnL w="76200" cap="flat" cmpd="sng" algn="ctr">
                      <a:solidFill>
                        <a:schemeClr val="bg1"/>
                      </a:solidFill>
                      <a:prstDash val="solid"/>
                      <a:round/>
                      <a:headEnd type="none" w="med" len="med"/>
                      <a:tailEnd type="none" w="med" len="med"/>
                    </a:lnL>
                  </a:tcPr>
                </a:tc>
                <a:tc hMerge="1">
                  <a:txBody>
                    <a:bodyPr/>
                    <a:lstStyle/>
                    <a:p>
                      <a:endParaRPr lang="it-IT" sz="1200">
                        <a:solidFill>
                          <a:srgbClr val="002060"/>
                        </a:solidFill>
                      </a:endParaRPr>
                    </a:p>
                  </a:txBody>
                  <a:tcPr>
                    <a:lnL w="76200" cap="flat" cmpd="sng" algn="ctr">
                      <a:solidFill>
                        <a:schemeClr val="bg1"/>
                      </a:solidFill>
                      <a:prstDash val="solid"/>
                      <a:round/>
                      <a:headEnd type="none" w="med" len="med"/>
                      <a:tailEnd type="none" w="med" len="med"/>
                    </a:lnL>
                  </a:tcPr>
                </a:tc>
                <a:tc hMerge="1">
                  <a:txBody>
                    <a:bodyPr/>
                    <a:lstStyle/>
                    <a:p>
                      <a:endParaRPr lang="it-IT" sz="1200" dirty="0">
                        <a:solidFill>
                          <a:srgbClr val="002060"/>
                        </a:solidFill>
                      </a:endParaRP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tcPr>
                </a:tc>
                <a:tc>
                  <a:txBody>
                    <a:bodyPr/>
                    <a:lstStyle/>
                    <a:p>
                      <a:pPr algn="ctr"/>
                      <a:r>
                        <a:rPr lang="it-IT" sz="1200" dirty="0">
                          <a:solidFill>
                            <a:srgbClr val="002060"/>
                          </a:solidFill>
                        </a:rPr>
                        <a:t>€ 1.170</a:t>
                      </a:r>
                    </a:p>
                  </a:txBody>
                  <a:tcPr>
                    <a:lnL w="76200" cap="flat" cmpd="sng" algn="ctr">
                      <a:solidFill>
                        <a:schemeClr val="bg1"/>
                      </a:solidFill>
                      <a:prstDash val="solid"/>
                      <a:round/>
                      <a:headEnd type="none" w="med" len="med"/>
                      <a:tailEnd type="none" w="med" len="med"/>
                    </a:lnL>
                    <a:solidFill>
                      <a:schemeClr val="accent4">
                        <a:lumMod val="20000"/>
                        <a:lumOff val="80000"/>
                      </a:schemeClr>
                    </a:solidFill>
                  </a:tcPr>
                </a:tc>
                <a:extLst>
                  <a:ext uri="{0D108BD9-81ED-4DB2-BD59-A6C34878D82A}">
                    <a16:rowId xmlns:a16="http://schemas.microsoft.com/office/drawing/2014/main" val="3908580571"/>
                  </a:ext>
                </a:extLst>
              </a:tr>
              <a:tr h="256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dirty="0">
                          <a:solidFill>
                            <a:srgbClr val="002060"/>
                          </a:solidFill>
                        </a:rPr>
                        <a:t>€ 2.000.000</a:t>
                      </a:r>
                    </a:p>
                  </a:txBody>
                  <a:tcPr>
                    <a:solidFill>
                      <a:schemeClr val="bg1">
                        <a:lumMod val="85000"/>
                      </a:schemeClr>
                    </a:solidFill>
                  </a:tcPr>
                </a:tc>
                <a:tc>
                  <a:txBody>
                    <a:bodyPr/>
                    <a:lstStyle/>
                    <a:p>
                      <a:pPr algn="ctr"/>
                      <a:r>
                        <a:rPr lang="it-IT" sz="1200" dirty="0">
                          <a:solidFill>
                            <a:srgbClr val="002060"/>
                          </a:solidFill>
                        </a:rPr>
                        <a:t>€ 660</a:t>
                      </a:r>
                    </a:p>
                  </a:txBody>
                  <a:tcPr>
                    <a:solidFill>
                      <a:schemeClr val="accent6">
                        <a:lumMod val="40000"/>
                        <a:lumOff val="60000"/>
                      </a:schemeClr>
                    </a:solidFill>
                  </a:tcPr>
                </a:tc>
                <a:tc>
                  <a:txBody>
                    <a:bodyPr/>
                    <a:lstStyle/>
                    <a:p>
                      <a:pPr algn="ctr"/>
                      <a:r>
                        <a:rPr lang="it-IT" sz="1200" dirty="0">
                          <a:solidFill>
                            <a:srgbClr val="002060"/>
                          </a:solidFill>
                        </a:rPr>
                        <a:t>€ 750</a:t>
                      </a:r>
                    </a:p>
                  </a:txBody>
                  <a:tcPr>
                    <a:solidFill>
                      <a:schemeClr val="accent6">
                        <a:lumMod val="40000"/>
                        <a:lumOff val="60000"/>
                      </a:schemeClr>
                    </a:solidFill>
                  </a:tcPr>
                </a:tc>
                <a:tc>
                  <a:txBody>
                    <a:bodyPr/>
                    <a:lstStyle/>
                    <a:p>
                      <a:pPr algn="ctr"/>
                      <a:r>
                        <a:rPr lang="it-IT" sz="1200" dirty="0">
                          <a:solidFill>
                            <a:srgbClr val="002060"/>
                          </a:solidFill>
                        </a:rPr>
                        <a:t>€ 860</a:t>
                      </a:r>
                    </a:p>
                  </a:txBody>
                  <a:tcPr>
                    <a:solidFill>
                      <a:schemeClr val="accent6">
                        <a:lumMod val="40000"/>
                        <a:lumOff val="60000"/>
                      </a:schemeClr>
                    </a:solidFill>
                  </a:tcPr>
                </a:tc>
                <a:tc>
                  <a:txBody>
                    <a:bodyPr/>
                    <a:lstStyle/>
                    <a:p>
                      <a:pPr algn="ctr"/>
                      <a:r>
                        <a:rPr lang="it-IT" sz="1200" dirty="0">
                          <a:solidFill>
                            <a:srgbClr val="002060"/>
                          </a:solidFill>
                        </a:rPr>
                        <a:t>€ 990</a:t>
                      </a:r>
                    </a:p>
                  </a:txBody>
                  <a:tcPr>
                    <a:lnR w="76200" cap="flat" cmpd="sng" algn="ctr">
                      <a:solidFill>
                        <a:schemeClr val="bg1"/>
                      </a:solidFill>
                      <a:prstDash val="solid"/>
                      <a:round/>
                      <a:headEnd type="none" w="med" len="med"/>
                      <a:tailEnd type="none" w="med" len="med"/>
                    </a:lnR>
                    <a:solidFill>
                      <a:schemeClr val="accent6">
                        <a:lumMod val="40000"/>
                        <a:lumOff val="60000"/>
                      </a:schemeClr>
                    </a:solidFill>
                  </a:tcPr>
                </a:tc>
                <a:tc>
                  <a:txBody>
                    <a:bodyPr/>
                    <a:lstStyle/>
                    <a:p>
                      <a:pPr algn="ctr"/>
                      <a:r>
                        <a:rPr lang="it-IT" sz="1200" dirty="0">
                          <a:solidFill>
                            <a:srgbClr val="002060"/>
                          </a:solidFill>
                        </a:rPr>
                        <a:t>€ 1.560</a:t>
                      </a:r>
                    </a:p>
                  </a:txBody>
                  <a:tcPr>
                    <a:lnL w="76200" cap="flat" cmpd="sng" algn="ctr">
                      <a:solidFill>
                        <a:schemeClr val="bg1"/>
                      </a:solidFill>
                      <a:prstDash val="solid"/>
                      <a:round/>
                      <a:headEnd type="none" w="med" len="med"/>
                      <a:tailEnd type="none" w="med" len="med"/>
                    </a:lnL>
                    <a:solidFill>
                      <a:schemeClr val="accent4">
                        <a:lumMod val="40000"/>
                        <a:lumOff val="60000"/>
                      </a:schemeClr>
                    </a:solidFill>
                  </a:tcPr>
                </a:tc>
                <a:extLst>
                  <a:ext uri="{0D108BD9-81ED-4DB2-BD59-A6C34878D82A}">
                    <a16:rowId xmlns:a16="http://schemas.microsoft.com/office/drawing/2014/main" val="3455421851"/>
                  </a:ext>
                </a:extLst>
              </a:tr>
              <a:tr h="256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dirty="0">
                          <a:solidFill>
                            <a:srgbClr val="002060"/>
                          </a:solidFill>
                        </a:rPr>
                        <a:t>€ 2.500.000</a:t>
                      </a:r>
                    </a:p>
                  </a:txBody>
                  <a:tcPr>
                    <a:solidFill>
                      <a:schemeClr val="bg1">
                        <a:lumMod val="85000"/>
                      </a:schemeClr>
                    </a:solidFill>
                  </a:tcPr>
                </a:tc>
                <a:tc>
                  <a:txBody>
                    <a:bodyPr/>
                    <a:lstStyle/>
                    <a:p>
                      <a:pPr algn="ctr"/>
                      <a:r>
                        <a:rPr lang="it-IT" sz="1200" dirty="0">
                          <a:solidFill>
                            <a:srgbClr val="002060"/>
                          </a:solidFill>
                        </a:rPr>
                        <a:t>€ 730</a:t>
                      </a:r>
                    </a:p>
                  </a:txBody>
                  <a:tcPr>
                    <a:solidFill>
                      <a:schemeClr val="accent6">
                        <a:lumMod val="20000"/>
                        <a:lumOff val="80000"/>
                      </a:schemeClr>
                    </a:solidFill>
                  </a:tcPr>
                </a:tc>
                <a:tc>
                  <a:txBody>
                    <a:bodyPr/>
                    <a:lstStyle/>
                    <a:p>
                      <a:pPr algn="ctr"/>
                      <a:r>
                        <a:rPr lang="it-IT" sz="1200" dirty="0">
                          <a:solidFill>
                            <a:srgbClr val="002060"/>
                          </a:solidFill>
                        </a:rPr>
                        <a:t>€ 830</a:t>
                      </a:r>
                    </a:p>
                  </a:txBody>
                  <a:tcPr>
                    <a:solidFill>
                      <a:schemeClr val="accent6">
                        <a:lumMod val="20000"/>
                        <a:lumOff val="80000"/>
                      </a:schemeClr>
                    </a:solidFill>
                  </a:tcPr>
                </a:tc>
                <a:tc>
                  <a:txBody>
                    <a:bodyPr/>
                    <a:lstStyle/>
                    <a:p>
                      <a:pPr algn="ctr"/>
                      <a:r>
                        <a:rPr lang="it-IT" sz="1200" dirty="0">
                          <a:solidFill>
                            <a:srgbClr val="002060"/>
                          </a:solidFill>
                        </a:rPr>
                        <a:t>€ 960</a:t>
                      </a:r>
                    </a:p>
                  </a:txBody>
                  <a:tcPr>
                    <a:solidFill>
                      <a:schemeClr val="accent6">
                        <a:lumMod val="20000"/>
                        <a:lumOff val="80000"/>
                      </a:schemeClr>
                    </a:solidFill>
                  </a:tcPr>
                </a:tc>
                <a:tc>
                  <a:txBody>
                    <a:bodyPr/>
                    <a:lstStyle/>
                    <a:p>
                      <a:pPr algn="ctr"/>
                      <a:r>
                        <a:rPr lang="it-IT" sz="1200" dirty="0">
                          <a:solidFill>
                            <a:srgbClr val="002060"/>
                          </a:solidFill>
                        </a:rPr>
                        <a:t>€ 1.100</a:t>
                      </a:r>
                    </a:p>
                  </a:txBody>
                  <a:tcPr>
                    <a:lnR w="76200" cap="flat" cmpd="sng" algn="ctr">
                      <a:solidFill>
                        <a:schemeClr val="bg1"/>
                      </a:solidFill>
                      <a:prstDash val="solid"/>
                      <a:round/>
                      <a:headEnd type="none" w="med" len="med"/>
                      <a:tailEnd type="none" w="med" len="med"/>
                    </a:lnR>
                    <a:solidFill>
                      <a:schemeClr val="accent6">
                        <a:lumMod val="20000"/>
                        <a:lumOff val="80000"/>
                      </a:schemeClr>
                    </a:solidFill>
                  </a:tcPr>
                </a:tc>
                <a:tc>
                  <a:txBody>
                    <a:bodyPr/>
                    <a:lstStyle/>
                    <a:p>
                      <a:pPr algn="ctr"/>
                      <a:r>
                        <a:rPr lang="it-IT" sz="1200" dirty="0">
                          <a:solidFill>
                            <a:srgbClr val="002060"/>
                          </a:solidFill>
                        </a:rPr>
                        <a:t>€ 1.950</a:t>
                      </a:r>
                    </a:p>
                  </a:txBody>
                  <a:tcPr>
                    <a:lnL w="76200" cap="flat" cmpd="sng" algn="ctr">
                      <a:solidFill>
                        <a:schemeClr val="bg1"/>
                      </a:solidFill>
                      <a:prstDash val="solid"/>
                      <a:round/>
                      <a:headEnd type="none" w="med" len="med"/>
                      <a:tailEnd type="none" w="med" len="med"/>
                    </a:lnL>
                    <a:solidFill>
                      <a:schemeClr val="accent4">
                        <a:lumMod val="20000"/>
                        <a:lumOff val="80000"/>
                      </a:schemeClr>
                    </a:solidFill>
                  </a:tcPr>
                </a:tc>
                <a:extLst>
                  <a:ext uri="{0D108BD9-81ED-4DB2-BD59-A6C34878D82A}">
                    <a16:rowId xmlns:a16="http://schemas.microsoft.com/office/drawing/2014/main" val="675832892"/>
                  </a:ext>
                </a:extLst>
              </a:tr>
              <a:tr h="2560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dirty="0">
                          <a:solidFill>
                            <a:srgbClr val="002060"/>
                          </a:solidFill>
                        </a:rPr>
                        <a:t>€ 3.000.000</a:t>
                      </a:r>
                    </a:p>
                  </a:txBody>
                  <a:tcPr>
                    <a:solidFill>
                      <a:schemeClr val="bg1">
                        <a:lumMod val="85000"/>
                      </a:schemeClr>
                    </a:solidFill>
                  </a:tcPr>
                </a:tc>
                <a:tc>
                  <a:txBody>
                    <a:bodyPr/>
                    <a:lstStyle/>
                    <a:p>
                      <a:pPr algn="ctr"/>
                      <a:r>
                        <a:rPr lang="it-IT" sz="1200" dirty="0">
                          <a:solidFill>
                            <a:srgbClr val="002060"/>
                          </a:solidFill>
                        </a:rPr>
                        <a:t>€ 790</a:t>
                      </a:r>
                    </a:p>
                  </a:txBody>
                  <a:tcPr>
                    <a:solidFill>
                      <a:schemeClr val="accent6">
                        <a:lumMod val="40000"/>
                        <a:lumOff val="60000"/>
                      </a:schemeClr>
                    </a:solidFill>
                  </a:tcPr>
                </a:tc>
                <a:tc>
                  <a:txBody>
                    <a:bodyPr/>
                    <a:lstStyle/>
                    <a:p>
                      <a:pPr algn="ctr"/>
                      <a:r>
                        <a:rPr lang="it-IT" sz="1200" dirty="0">
                          <a:solidFill>
                            <a:srgbClr val="002060"/>
                          </a:solidFill>
                        </a:rPr>
                        <a:t>€ 910</a:t>
                      </a:r>
                    </a:p>
                  </a:txBody>
                  <a:tcPr>
                    <a:solidFill>
                      <a:schemeClr val="accent6">
                        <a:lumMod val="40000"/>
                        <a:lumOff val="60000"/>
                      </a:schemeClr>
                    </a:solidFill>
                  </a:tcPr>
                </a:tc>
                <a:tc>
                  <a:txBody>
                    <a:bodyPr/>
                    <a:lstStyle/>
                    <a:p>
                      <a:pPr algn="ctr"/>
                      <a:r>
                        <a:rPr lang="it-IT" sz="1200" dirty="0">
                          <a:solidFill>
                            <a:srgbClr val="002060"/>
                          </a:solidFill>
                        </a:rPr>
                        <a:t>€ 1.050</a:t>
                      </a:r>
                    </a:p>
                  </a:txBody>
                  <a:tcPr>
                    <a:solidFill>
                      <a:schemeClr val="accent6">
                        <a:lumMod val="40000"/>
                        <a:lumOff val="60000"/>
                      </a:schemeClr>
                    </a:solidFill>
                  </a:tcPr>
                </a:tc>
                <a:tc>
                  <a:txBody>
                    <a:bodyPr/>
                    <a:lstStyle/>
                    <a:p>
                      <a:pPr algn="ctr"/>
                      <a:r>
                        <a:rPr lang="it-IT" sz="1200" dirty="0">
                          <a:solidFill>
                            <a:srgbClr val="002060"/>
                          </a:solidFill>
                        </a:rPr>
                        <a:t>€ 1.200</a:t>
                      </a:r>
                    </a:p>
                  </a:txBody>
                  <a:tcPr>
                    <a:lnR w="76200" cap="flat" cmpd="sng" algn="ctr">
                      <a:solidFill>
                        <a:schemeClr val="bg1"/>
                      </a:solidFill>
                      <a:prstDash val="solid"/>
                      <a:round/>
                      <a:headEnd type="none" w="med" len="med"/>
                      <a:tailEnd type="none" w="med" len="med"/>
                    </a:lnR>
                    <a:solidFill>
                      <a:schemeClr val="accent6">
                        <a:lumMod val="40000"/>
                        <a:lumOff val="60000"/>
                      </a:schemeClr>
                    </a:solidFill>
                  </a:tcPr>
                </a:tc>
                <a:tc>
                  <a:txBody>
                    <a:bodyPr/>
                    <a:lstStyle/>
                    <a:p>
                      <a:pPr algn="ctr"/>
                      <a:r>
                        <a:rPr lang="it-IT" sz="1200" dirty="0">
                          <a:solidFill>
                            <a:srgbClr val="002060"/>
                          </a:solidFill>
                        </a:rPr>
                        <a:t>€ 2.340</a:t>
                      </a:r>
                    </a:p>
                  </a:txBody>
                  <a:tcPr>
                    <a:lnL w="76200" cap="flat" cmpd="sng" algn="ctr">
                      <a:solidFill>
                        <a:schemeClr val="bg1"/>
                      </a:solidFill>
                      <a:prstDash val="solid"/>
                      <a:round/>
                      <a:headEnd type="none" w="med" len="med"/>
                      <a:tailEnd type="none" w="med" len="med"/>
                    </a:lnL>
                    <a:solidFill>
                      <a:schemeClr val="accent4">
                        <a:lumMod val="40000"/>
                        <a:lumOff val="60000"/>
                      </a:schemeClr>
                    </a:solidFill>
                  </a:tcPr>
                </a:tc>
                <a:extLst>
                  <a:ext uri="{0D108BD9-81ED-4DB2-BD59-A6C34878D82A}">
                    <a16:rowId xmlns:a16="http://schemas.microsoft.com/office/drawing/2014/main" val="1944294971"/>
                  </a:ext>
                </a:extLst>
              </a:tr>
            </a:tbl>
          </a:graphicData>
        </a:graphic>
      </p:graphicFrame>
      <p:graphicFrame>
        <p:nvGraphicFramePr>
          <p:cNvPr id="11" name="Tabella 5">
            <a:extLst>
              <a:ext uri="{FF2B5EF4-FFF2-40B4-BE49-F238E27FC236}">
                <a16:creationId xmlns:a16="http://schemas.microsoft.com/office/drawing/2014/main" id="{DE0A43F3-6BD4-465F-BFB0-D700FB22D782}"/>
              </a:ext>
            </a:extLst>
          </p:cNvPr>
          <p:cNvGraphicFramePr>
            <a:graphicFrameLocks noGrp="1"/>
          </p:cNvGraphicFramePr>
          <p:nvPr>
            <p:extLst>
              <p:ext uri="{D42A27DB-BD31-4B8C-83A1-F6EECF244321}">
                <p14:modId xmlns:p14="http://schemas.microsoft.com/office/powerpoint/2010/main" val="3336529739"/>
              </p:ext>
            </p:extLst>
          </p:nvPr>
        </p:nvGraphicFramePr>
        <p:xfrm>
          <a:off x="1447047" y="2243254"/>
          <a:ext cx="6166187" cy="731520"/>
        </p:xfrm>
        <a:graphic>
          <a:graphicData uri="http://schemas.openxmlformats.org/drawingml/2006/table">
            <a:tbl>
              <a:tblPr firstRow="1" bandRow="1">
                <a:tableStyleId>{5C22544A-7EE6-4342-B048-85BDC9FD1C3A}</a:tableStyleId>
              </a:tblPr>
              <a:tblGrid>
                <a:gridCol w="6166187">
                  <a:extLst>
                    <a:ext uri="{9D8B030D-6E8A-4147-A177-3AD203B41FA5}">
                      <a16:colId xmlns:a16="http://schemas.microsoft.com/office/drawing/2014/main" val="3544979103"/>
                    </a:ext>
                  </a:extLst>
                </a:gridCol>
              </a:tblGrid>
              <a:tr h="397467">
                <a:tc>
                  <a:txBody>
                    <a:bodyPr/>
                    <a:lstStyle/>
                    <a:p>
                      <a:r>
                        <a:rPr lang="it-IT" sz="1200" dirty="0">
                          <a:solidFill>
                            <a:schemeClr val="bg1"/>
                          </a:solidFill>
                        </a:rPr>
                        <a:t>ESEMPIO </a:t>
                      </a:r>
                    </a:p>
                    <a:p>
                      <a:r>
                        <a:rPr lang="it-IT" sz="1200" dirty="0">
                          <a:solidFill>
                            <a:schemeClr val="bg1"/>
                          </a:solidFill>
                        </a:rPr>
                        <a:t>ASSICURAZIONE 1</a:t>
                      </a:r>
                    </a:p>
                  </a:txBody>
                  <a:tcPr>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973594389"/>
                  </a:ext>
                </a:extLst>
              </a:tr>
              <a:tr h="269879">
                <a:tc>
                  <a:txBody>
                    <a:bodyPr/>
                    <a:lstStyle/>
                    <a:p>
                      <a:pPr marL="0" indent="0">
                        <a:lnSpc>
                          <a:spcPct val="100000"/>
                        </a:lnSpc>
                        <a:spcBef>
                          <a:spcPts val="0"/>
                        </a:spcBef>
                        <a:buNone/>
                      </a:pPr>
                      <a:r>
                        <a:rPr lang="it-IT" sz="1200" dirty="0">
                          <a:solidFill>
                            <a:srgbClr val="002060"/>
                          </a:solidFill>
                          <a:latin typeface="Lato"/>
                        </a:rPr>
                        <a:t>Massimale € 500.000 (importo lavori asseverato € 200.000 </a:t>
                      </a:r>
                      <a:r>
                        <a:rPr lang="it-IT" sz="1200" dirty="0">
                          <a:solidFill>
                            <a:srgbClr val="002060"/>
                          </a:solidFill>
                          <a:latin typeface="Lato"/>
                          <a:sym typeface="Wingdings" panose="05000000000000000000" pitchFamily="2" charset="2"/>
                        </a:rPr>
                        <a:t>  Premio Lordo € 500</a:t>
                      </a:r>
                    </a:p>
                  </a:txBody>
                  <a:tcPr>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368321573"/>
                  </a:ext>
                </a:extLst>
              </a:tr>
            </a:tbl>
          </a:graphicData>
        </a:graphic>
      </p:graphicFrame>
    </p:spTree>
    <p:extLst>
      <p:ext uri="{BB962C8B-B14F-4D97-AF65-F5344CB8AC3E}">
        <p14:creationId xmlns:p14="http://schemas.microsoft.com/office/powerpoint/2010/main" val="297548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92DB76-F65F-4A90-ACDD-194881E35EBE}"/>
              </a:ext>
            </a:extLst>
          </p:cNvPr>
          <p:cNvSpPr>
            <a:spLocks noGrp="1"/>
          </p:cNvSpPr>
          <p:nvPr>
            <p:ph type="title"/>
          </p:nvPr>
        </p:nvSpPr>
        <p:spPr/>
        <p:txBody>
          <a:bodyPr>
            <a:normAutofit/>
          </a:bodyPr>
          <a:lstStyle/>
          <a:p>
            <a:r>
              <a:rPr lang="it-IT" sz="3600" dirty="0">
                <a:solidFill>
                  <a:srgbClr val="002060"/>
                </a:solidFill>
                <a:latin typeface="Lato"/>
              </a:rPr>
              <a:t>Adeguata copertura assicurativa</a:t>
            </a:r>
          </a:p>
        </p:txBody>
      </p:sp>
      <p:sp>
        <p:nvSpPr>
          <p:cNvPr id="3" name="Segnaposto contenuto 2">
            <a:extLst>
              <a:ext uri="{FF2B5EF4-FFF2-40B4-BE49-F238E27FC236}">
                <a16:creationId xmlns:a16="http://schemas.microsoft.com/office/drawing/2014/main" id="{085D7AB5-D695-467C-A03F-F1573451331B}"/>
              </a:ext>
            </a:extLst>
          </p:cNvPr>
          <p:cNvSpPr>
            <a:spLocks noGrp="1"/>
          </p:cNvSpPr>
          <p:nvPr>
            <p:ph idx="1"/>
          </p:nvPr>
        </p:nvSpPr>
        <p:spPr>
          <a:xfrm>
            <a:off x="838200" y="1828800"/>
            <a:ext cx="10515600" cy="4348163"/>
          </a:xfrm>
        </p:spPr>
        <p:txBody>
          <a:bodyPr>
            <a:normAutofit lnSpcReduction="10000"/>
          </a:bodyPr>
          <a:lstStyle/>
          <a:p>
            <a:pPr marL="0" indent="0">
              <a:buNone/>
            </a:pPr>
            <a:r>
              <a:rPr lang="it-IT" sz="2000" dirty="0">
                <a:solidFill>
                  <a:srgbClr val="002060"/>
                </a:solidFill>
                <a:latin typeface="Lato"/>
              </a:rPr>
              <a:t>Caratteristiche necessarie:</a:t>
            </a:r>
          </a:p>
          <a:p>
            <a:pPr marL="0" indent="0">
              <a:buNone/>
            </a:pPr>
            <a:endParaRPr lang="it-IT" sz="2000" dirty="0">
              <a:solidFill>
                <a:srgbClr val="002060"/>
              </a:solidFill>
              <a:latin typeface="Lato"/>
            </a:endParaRPr>
          </a:p>
          <a:p>
            <a:r>
              <a:rPr lang="it-IT" sz="2000" b="1" dirty="0">
                <a:solidFill>
                  <a:srgbClr val="002060"/>
                </a:solidFill>
                <a:latin typeface="Lato"/>
              </a:rPr>
              <a:t>Validità temporale (postuma 10 anni)</a:t>
            </a:r>
          </a:p>
          <a:p>
            <a:r>
              <a:rPr lang="it-IT" sz="2000" b="1" dirty="0">
                <a:solidFill>
                  <a:srgbClr val="002060"/>
                </a:solidFill>
                <a:latin typeface="Lato"/>
              </a:rPr>
              <a:t>Vincolo di solidarietà </a:t>
            </a:r>
          </a:p>
          <a:p>
            <a:r>
              <a:rPr lang="it-IT" sz="2000" b="1" dirty="0">
                <a:solidFill>
                  <a:srgbClr val="002060"/>
                </a:solidFill>
                <a:latin typeface="Lato"/>
              </a:rPr>
              <a:t>Massimali adeguati </a:t>
            </a:r>
          </a:p>
          <a:p>
            <a:r>
              <a:rPr lang="it-IT" sz="2000" b="1" dirty="0">
                <a:solidFill>
                  <a:srgbClr val="002060"/>
                </a:solidFill>
                <a:latin typeface="Lato"/>
              </a:rPr>
              <a:t>Franchigia, NO Scoperto</a:t>
            </a:r>
          </a:p>
          <a:p>
            <a:pPr marL="0" indent="0">
              <a:buNone/>
            </a:pPr>
            <a:endParaRPr lang="it-IT" sz="2000" b="1" dirty="0">
              <a:solidFill>
                <a:srgbClr val="002060"/>
              </a:solidFill>
              <a:latin typeface="Lato"/>
            </a:endParaRPr>
          </a:p>
          <a:p>
            <a:r>
              <a:rPr lang="it-IT" sz="2000" b="1" dirty="0">
                <a:solidFill>
                  <a:srgbClr val="002060"/>
                </a:solidFill>
                <a:latin typeface="Lato"/>
              </a:rPr>
              <a:t>Tutela Legale Penale - Opposizioni a sanzioni </a:t>
            </a:r>
          </a:p>
          <a:p>
            <a:pPr marL="0" indent="0">
              <a:buNone/>
            </a:pPr>
            <a:r>
              <a:rPr lang="it-IT" sz="1400" dirty="0">
                <a:solidFill>
                  <a:srgbClr val="002060"/>
                </a:solidFill>
                <a:latin typeface="Lato"/>
              </a:rPr>
              <a:t>DL 19 maggio 2020 n. 34 art. 119 comma 14</a:t>
            </a:r>
          </a:p>
          <a:p>
            <a:pPr marL="0" indent="0">
              <a:lnSpc>
                <a:spcPct val="150000"/>
              </a:lnSpc>
              <a:spcBef>
                <a:spcPts val="0"/>
              </a:spcBef>
              <a:buNone/>
            </a:pPr>
            <a:r>
              <a:rPr lang="it-IT" altLang="it-IT" sz="1400" dirty="0">
                <a:solidFill>
                  <a:srgbClr val="002060"/>
                </a:solidFill>
                <a:latin typeface="Lato"/>
              </a:rPr>
              <a:t>«Ferma l'applicazione delle sanzioni penali ove il fatto costituisca reato, ai soggetti che rilasciano attestazioni e asseverazioni infedeli si applica la sanzione amministrativa pecuniaria da euro 2.000 a euro 15.000 per ciascuna attestazione o asseverazione infedele resa».</a:t>
            </a:r>
            <a:endParaRPr lang="it-IT" sz="1400" dirty="0">
              <a:solidFill>
                <a:srgbClr val="002060"/>
              </a:solidFill>
              <a:latin typeface="Lato"/>
            </a:endParaRPr>
          </a:p>
          <a:p>
            <a:endParaRPr lang="it-IT" sz="2000" b="1" dirty="0">
              <a:solidFill>
                <a:srgbClr val="002060"/>
              </a:solidFill>
              <a:latin typeface="Lato"/>
            </a:endParaRPr>
          </a:p>
          <a:p>
            <a:endParaRPr lang="it-IT" sz="2000" b="1" dirty="0">
              <a:solidFill>
                <a:srgbClr val="002060"/>
              </a:solidFill>
              <a:latin typeface="Lato"/>
            </a:endParaRPr>
          </a:p>
        </p:txBody>
      </p:sp>
      <p:sp>
        <p:nvSpPr>
          <p:cNvPr id="6" name="Segnaposto numero diapositiva 5">
            <a:extLst>
              <a:ext uri="{FF2B5EF4-FFF2-40B4-BE49-F238E27FC236}">
                <a16:creationId xmlns:a16="http://schemas.microsoft.com/office/drawing/2014/main" id="{479D7997-FA54-40F3-9D56-76B9BCC02891}"/>
              </a:ext>
            </a:extLst>
          </p:cNvPr>
          <p:cNvSpPr>
            <a:spLocks noGrp="1"/>
          </p:cNvSpPr>
          <p:nvPr>
            <p:ph type="sldNum" sz="quarter" idx="12"/>
          </p:nvPr>
        </p:nvSpPr>
        <p:spPr/>
        <p:txBody>
          <a:bodyPr/>
          <a:lstStyle/>
          <a:p>
            <a:fld id="{4AEF2FEF-C86D-42DC-964B-03679BBC4DA1}" type="slidenum">
              <a:rPr lang="it-IT" smtClean="0"/>
              <a:t>8</a:t>
            </a:fld>
            <a:endParaRPr lang="it-IT"/>
          </a:p>
        </p:txBody>
      </p:sp>
      <p:sp>
        <p:nvSpPr>
          <p:cNvPr id="4" name="Segno di addizione 3">
            <a:extLst>
              <a:ext uri="{FF2B5EF4-FFF2-40B4-BE49-F238E27FC236}">
                <a16:creationId xmlns:a16="http://schemas.microsoft.com/office/drawing/2014/main" id="{FBB4663E-FB54-479D-94A0-91BFBA6F97AC}"/>
              </a:ext>
            </a:extLst>
          </p:cNvPr>
          <p:cNvSpPr/>
          <p:nvPr/>
        </p:nvSpPr>
        <p:spPr>
          <a:xfrm>
            <a:off x="478200" y="4379494"/>
            <a:ext cx="360000" cy="360000"/>
          </a:xfrm>
          <a:prstGeom prst="mathPlus">
            <a:avLst>
              <a:gd name="adj1" fmla="val 9234"/>
            </a:avLst>
          </a:prstGeom>
          <a:solidFill>
            <a:srgbClr val="FF0000"/>
          </a:solidFill>
          <a:ln>
            <a:solidFill>
              <a:srgbClr val="FF0000"/>
            </a:solidFill>
            <a:extLst>
              <a:ext uri="{C807C97D-BFC1-408E-A445-0C87EB9F89A2}">
                <ask:lineSketchStyleProps xmlns:ask="http://schemas.microsoft.com/office/drawing/2018/sketchyshapes" sd="3982899532">
                  <a:custGeom>
                    <a:avLst/>
                    <a:gdLst>
                      <a:gd name="connsiteX0" fmla="*/ 51830 w 391026"/>
                      <a:gd name="connsiteY0" fmla="*/ 216563 h 469233"/>
                      <a:gd name="connsiteX1" fmla="*/ 177459 w 391026"/>
                      <a:gd name="connsiteY1" fmla="*/ 216563 h 469233"/>
                      <a:gd name="connsiteX2" fmla="*/ 177459 w 391026"/>
                      <a:gd name="connsiteY2" fmla="*/ 62197 h 469233"/>
                      <a:gd name="connsiteX3" fmla="*/ 213567 w 391026"/>
                      <a:gd name="connsiteY3" fmla="*/ 62197 h 469233"/>
                      <a:gd name="connsiteX4" fmla="*/ 213567 w 391026"/>
                      <a:gd name="connsiteY4" fmla="*/ 216563 h 469233"/>
                      <a:gd name="connsiteX5" fmla="*/ 339196 w 391026"/>
                      <a:gd name="connsiteY5" fmla="*/ 216563 h 469233"/>
                      <a:gd name="connsiteX6" fmla="*/ 339196 w 391026"/>
                      <a:gd name="connsiteY6" fmla="*/ 252670 h 469233"/>
                      <a:gd name="connsiteX7" fmla="*/ 213567 w 391026"/>
                      <a:gd name="connsiteY7" fmla="*/ 252670 h 469233"/>
                      <a:gd name="connsiteX8" fmla="*/ 213567 w 391026"/>
                      <a:gd name="connsiteY8" fmla="*/ 407036 h 469233"/>
                      <a:gd name="connsiteX9" fmla="*/ 177459 w 391026"/>
                      <a:gd name="connsiteY9" fmla="*/ 407036 h 469233"/>
                      <a:gd name="connsiteX10" fmla="*/ 177459 w 391026"/>
                      <a:gd name="connsiteY10" fmla="*/ 252670 h 469233"/>
                      <a:gd name="connsiteX11" fmla="*/ 51830 w 391026"/>
                      <a:gd name="connsiteY11" fmla="*/ 252670 h 469233"/>
                      <a:gd name="connsiteX12" fmla="*/ 51830 w 391026"/>
                      <a:gd name="connsiteY12" fmla="*/ 216563 h 469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1026" h="469233" fill="none" extrusionOk="0">
                        <a:moveTo>
                          <a:pt x="51830" y="216563"/>
                        </a:moveTo>
                        <a:cubicBezTo>
                          <a:pt x="104882" y="214032"/>
                          <a:pt x="131400" y="226404"/>
                          <a:pt x="177459" y="216563"/>
                        </a:cubicBezTo>
                        <a:cubicBezTo>
                          <a:pt x="164159" y="161762"/>
                          <a:pt x="186292" y="137767"/>
                          <a:pt x="177459" y="62197"/>
                        </a:cubicBezTo>
                        <a:cubicBezTo>
                          <a:pt x="189428" y="60578"/>
                          <a:pt x="198263" y="62698"/>
                          <a:pt x="213567" y="62197"/>
                        </a:cubicBezTo>
                        <a:cubicBezTo>
                          <a:pt x="217437" y="98507"/>
                          <a:pt x="202039" y="152091"/>
                          <a:pt x="213567" y="216563"/>
                        </a:cubicBezTo>
                        <a:cubicBezTo>
                          <a:pt x="263419" y="207889"/>
                          <a:pt x="277732" y="229836"/>
                          <a:pt x="339196" y="216563"/>
                        </a:cubicBezTo>
                        <a:cubicBezTo>
                          <a:pt x="341367" y="226991"/>
                          <a:pt x="336357" y="242722"/>
                          <a:pt x="339196" y="252670"/>
                        </a:cubicBezTo>
                        <a:cubicBezTo>
                          <a:pt x="291760" y="265448"/>
                          <a:pt x="259263" y="249396"/>
                          <a:pt x="213567" y="252670"/>
                        </a:cubicBezTo>
                        <a:cubicBezTo>
                          <a:pt x="223221" y="318377"/>
                          <a:pt x="209817" y="330907"/>
                          <a:pt x="213567" y="407036"/>
                        </a:cubicBezTo>
                        <a:cubicBezTo>
                          <a:pt x="200641" y="410445"/>
                          <a:pt x="189607" y="403854"/>
                          <a:pt x="177459" y="407036"/>
                        </a:cubicBezTo>
                        <a:cubicBezTo>
                          <a:pt x="171952" y="354228"/>
                          <a:pt x="192941" y="294142"/>
                          <a:pt x="177459" y="252670"/>
                        </a:cubicBezTo>
                        <a:cubicBezTo>
                          <a:pt x="128616" y="263413"/>
                          <a:pt x="81131" y="246875"/>
                          <a:pt x="51830" y="252670"/>
                        </a:cubicBezTo>
                        <a:cubicBezTo>
                          <a:pt x="51558" y="240418"/>
                          <a:pt x="55763" y="229906"/>
                          <a:pt x="51830" y="216563"/>
                        </a:cubicBezTo>
                        <a:close/>
                      </a:path>
                      <a:path w="391026" h="469233" stroke="0" extrusionOk="0">
                        <a:moveTo>
                          <a:pt x="51830" y="216563"/>
                        </a:moveTo>
                        <a:cubicBezTo>
                          <a:pt x="112428" y="207069"/>
                          <a:pt x="147055" y="226349"/>
                          <a:pt x="177459" y="216563"/>
                        </a:cubicBezTo>
                        <a:cubicBezTo>
                          <a:pt x="159712" y="170329"/>
                          <a:pt x="191121" y="112631"/>
                          <a:pt x="177459" y="62197"/>
                        </a:cubicBezTo>
                        <a:cubicBezTo>
                          <a:pt x="194569" y="61933"/>
                          <a:pt x="200667" y="62540"/>
                          <a:pt x="213567" y="62197"/>
                        </a:cubicBezTo>
                        <a:cubicBezTo>
                          <a:pt x="215205" y="117957"/>
                          <a:pt x="202033" y="184609"/>
                          <a:pt x="213567" y="216563"/>
                        </a:cubicBezTo>
                        <a:cubicBezTo>
                          <a:pt x="246602" y="213558"/>
                          <a:pt x="305552" y="229727"/>
                          <a:pt x="339196" y="216563"/>
                        </a:cubicBezTo>
                        <a:cubicBezTo>
                          <a:pt x="339409" y="231085"/>
                          <a:pt x="337295" y="234782"/>
                          <a:pt x="339196" y="252670"/>
                        </a:cubicBezTo>
                        <a:cubicBezTo>
                          <a:pt x="297025" y="258814"/>
                          <a:pt x="266921" y="242413"/>
                          <a:pt x="213567" y="252670"/>
                        </a:cubicBezTo>
                        <a:cubicBezTo>
                          <a:pt x="221059" y="285777"/>
                          <a:pt x="203193" y="369560"/>
                          <a:pt x="213567" y="407036"/>
                        </a:cubicBezTo>
                        <a:cubicBezTo>
                          <a:pt x="200914" y="407940"/>
                          <a:pt x="194394" y="406536"/>
                          <a:pt x="177459" y="407036"/>
                        </a:cubicBezTo>
                        <a:cubicBezTo>
                          <a:pt x="177120" y="375208"/>
                          <a:pt x="180063" y="329820"/>
                          <a:pt x="177459" y="252670"/>
                        </a:cubicBezTo>
                        <a:cubicBezTo>
                          <a:pt x="148772" y="255745"/>
                          <a:pt x="80703" y="243070"/>
                          <a:pt x="51830" y="252670"/>
                        </a:cubicBezTo>
                        <a:cubicBezTo>
                          <a:pt x="48681" y="234744"/>
                          <a:pt x="51915" y="234195"/>
                          <a:pt x="51830" y="216563"/>
                        </a:cubicBezTo>
                        <a:close/>
                      </a:path>
                    </a:pathLst>
                  </a:custGeom>
                  <ask:type>
                    <ask:lineSketchNone/>
                  </ask:type>
                </ask:lineSketchStyleProps>
              </a:ext>
            </a:extLs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9125283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926</Words>
  <Application>Microsoft Office PowerPoint</Application>
  <PresentationFormat>Widescreen</PresentationFormat>
  <Paragraphs>110</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Calibri Light</vt:lpstr>
      <vt:lpstr>Lato</vt:lpstr>
      <vt:lpstr>Wingdings</vt:lpstr>
      <vt:lpstr>Tema di Office</vt:lpstr>
      <vt:lpstr>La polizza assicurativa  del Professionista</vt:lpstr>
      <vt:lpstr>Riferimenti Normativi</vt:lpstr>
      <vt:lpstr>DM Asseverazioni 6 agosto 2020</vt:lpstr>
      <vt:lpstr>DM Asseverazioni SISMABONUS</vt:lpstr>
      <vt:lpstr>Presentazione standard di PowerPoint</vt:lpstr>
      <vt:lpstr>Risposta del mercato dall’entrata in vigore  della norma ad oggi</vt:lpstr>
      <vt:lpstr>Disponibilità del mercato assicurativo</vt:lpstr>
      <vt:lpstr>Adeguata copertura assicurativa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dc:title>
  <dc:creator>Francesca Ravarani</dc:creator>
  <cp:lastModifiedBy>Francesca Ravarani</cp:lastModifiedBy>
  <cp:revision>33</cp:revision>
  <cp:lastPrinted>2020-11-27T14:16:17Z</cp:lastPrinted>
  <dcterms:created xsi:type="dcterms:W3CDTF">2020-11-27T11:41:44Z</dcterms:created>
  <dcterms:modified xsi:type="dcterms:W3CDTF">2020-12-01T09:17:24Z</dcterms:modified>
</cp:coreProperties>
</file>